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92" r:id="rId3"/>
    <p:sldId id="273" r:id="rId4"/>
    <p:sldId id="283" r:id="rId5"/>
    <p:sldId id="287" r:id="rId6"/>
    <p:sldId id="294" r:id="rId7"/>
    <p:sldId id="301" r:id="rId8"/>
    <p:sldId id="336" r:id="rId9"/>
    <p:sldId id="337" r:id="rId10"/>
    <p:sldId id="276" r:id="rId11"/>
    <p:sldId id="288" r:id="rId12"/>
    <p:sldId id="338" r:id="rId13"/>
    <p:sldId id="289" r:id="rId14"/>
    <p:sldId id="298" r:id="rId15"/>
    <p:sldId id="299" r:id="rId16"/>
    <p:sldId id="281" r:id="rId17"/>
    <p:sldId id="285" r:id="rId18"/>
    <p:sldId id="286" r:id="rId19"/>
    <p:sldId id="302" r:id="rId20"/>
    <p:sldId id="278" r:id="rId21"/>
    <p:sldId id="290" r:id="rId22"/>
    <p:sldId id="280" r:id="rId23"/>
    <p:sldId id="291" r:id="rId24"/>
    <p:sldId id="300" r:id="rId25"/>
    <p:sldId id="295"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61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6" d="100"/>
          <a:sy n="86" d="100"/>
        </p:scale>
        <p:origin x="27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47873-B102-4514-94B5-8ED60A2BCB51}" type="datetimeFigureOut">
              <a:rPr lang="fi-FI" smtClean="0"/>
              <a:t>22.11.2018</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B5F506-64A6-4FE0-831B-F6F4FBCF80DC}" type="slidenum">
              <a:rPr lang="fi-FI" smtClean="0"/>
              <a:t>‹#›</a:t>
            </a:fld>
            <a:endParaRPr lang="fi-FI"/>
          </a:p>
        </p:txBody>
      </p:sp>
    </p:spTree>
    <p:extLst>
      <p:ext uri="{BB962C8B-B14F-4D97-AF65-F5344CB8AC3E}">
        <p14:creationId xmlns:p14="http://schemas.microsoft.com/office/powerpoint/2010/main" val="58386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287AB-2206-4F77-A423-85FD97404A4D}" type="datetimeFigureOut">
              <a:rPr lang="en-GB" smtClean="0"/>
              <a:t>22/11/2018</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4A3D8-BBC7-401E-A6FA-176965828335}" type="slidenum">
              <a:rPr lang="en-GB" smtClean="0"/>
              <a:t>‹#›</a:t>
            </a:fld>
            <a:endParaRPr lang="en-GB"/>
          </a:p>
        </p:txBody>
      </p:sp>
    </p:spTree>
    <p:extLst>
      <p:ext uri="{BB962C8B-B14F-4D97-AF65-F5344CB8AC3E}">
        <p14:creationId xmlns:p14="http://schemas.microsoft.com/office/powerpoint/2010/main" val="230164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9C4A3D8-BBC7-401E-A6FA-176965828335}" type="slidenum">
              <a:rPr lang="en-GB" smtClean="0"/>
              <a:t>1</a:t>
            </a:fld>
            <a:endParaRPr lang="en-GB"/>
          </a:p>
        </p:txBody>
      </p:sp>
    </p:spTree>
    <p:extLst>
      <p:ext uri="{BB962C8B-B14F-4D97-AF65-F5344CB8AC3E}">
        <p14:creationId xmlns:p14="http://schemas.microsoft.com/office/powerpoint/2010/main" val="4292667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sp>
        <p:nvSpPr>
          <p:cNvPr id="2" name="Otsikko 1"/>
          <p:cNvSpPr>
            <a:spLocks noGrp="1"/>
          </p:cNvSpPr>
          <p:nvPr>
            <p:ph type="ctrTitle"/>
          </p:nvPr>
        </p:nvSpPr>
        <p:spPr>
          <a:xfrm>
            <a:off x="787940" y="2221590"/>
            <a:ext cx="7149830" cy="2387600"/>
          </a:xfrm>
        </p:spPr>
        <p:txBody>
          <a:bodyPr anchor="ctr" anchorCtr="0">
            <a:noAutofit/>
          </a:bodyPr>
          <a:lstStyle>
            <a:lvl1pPr algn="l">
              <a:lnSpc>
                <a:spcPct val="90000"/>
              </a:lnSpc>
              <a:defRPr sz="5000"/>
            </a:lvl1pPr>
          </a:lstStyle>
          <a:p>
            <a:r>
              <a:rPr lang="fi-FI"/>
              <a:t>Muokkaa perustyyl. napsautt.</a:t>
            </a:r>
            <a:endParaRPr lang="en-GB" dirty="0"/>
          </a:p>
        </p:txBody>
      </p:sp>
      <p:sp>
        <p:nvSpPr>
          <p:cNvPr id="3" name="Alaotsikko 2"/>
          <p:cNvSpPr>
            <a:spLocks noGrp="1"/>
          </p:cNvSpPr>
          <p:nvPr>
            <p:ph type="subTitle" idx="1"/>
          </p:nvPr>
        </p:nvSpPr>
        <p:spPr>
          <a:xfrm>
            <a:off x="787940" y="4688731"/>
            <a:ext cx="7149830" cy="162938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185144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fi-FI"/>
              <a:t>Lisää medialeike napsauttamalla kuvaketta</a:t>
            </a:r>
          </a:p>
        </p:txBody>
      </p:sp>
      <p:sp>
        <p:nvSpPr>
          <p:cNvPr id="2" name="Päivämäärän paikkamerkki 1"/>
          <p:cNvSpPr>
            <a:spLocks noGrp="1"/>
          </p:cNvSpPr>
          <p:nvPr>
            <p:ph type="dt" sz="half" idx="10"/>
          </p:nvPr>
        </p:nvSpPr>
        <p:spPr/>
        <p:txBody>
          <a:bodyPr/>
          <a:lstStyle/>
          <a:p>
            <a:fld id="{5238B7CE-E7D2-4D7E-BC43-EB944411322E}" type="datetime1">
              <a:rPr lang="en-GB" smtClean="0"/>
              <a:t>22/11/2018</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9517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3501498"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1E1B201E-BC91-47F6-BBE7-A638C5C85BC2}" type="datetime1">
              <a:rPr lang="en-GB" smtClean="0"/>
              <a:t>22/11/2018</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9" name="Kaavion paikkamerkki 8"/>
          <p:cNvSpPr>
            <a:spLocks noGrp="1"/>
          </p:cNvSpPr>
          <p:nvPr>
            <p:ph type="chart" sz="quarter" idx="13"/>
          </p:nvPr>
        </p:nvSpPr>
        <p:spPr>
          <a:xfrm>
            <a:off x="4435813" y="2303463"/>
            <a:ext cx="6937442" cy="3870325"/>
          </a:xfrm>
        </p:spPr>
        <p:txBody>
          <a:bodyPr/>
          <a:lstStyle>
            <a:lvl1pPr marL="0" indent="0">
              <a:buFontTx/>
              <a:buNone/>
              <a:defRPr sz="2000"/>
            </a:lvl1pPr>
          </a:lstStyle>
          <a:p>
            <a:r>
              <a:rPr lang="fi-FI"/>
              <a:t>Lisää kaavio napsauttamalla kuvaketta</a:t>
            </a:r>
          </a:p>
        </p:txBody>
      </p:sp>
    </p:spTree>
    <p:extLst>
      <p:ext uri="{BB962C8B-B14F-4D97-AF65-F5344CB8AC3E}">
        <p14:creationId xmlns:p14="http://schemas.microsoft.com/office/powerpoint/2010/main" val="38362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Päivämäärän paikkamerkki 2"/>
          <p:cNvSpPr>
            <a:spLocks noGrp="1"/>
          </p:cNvSpPr>
          <p:nvPr>
            <p:ph type="dt" sz="half" idx="10"/>
          </p:nvPr>
        </p:nvSpPr>
        <p:spPr/>
        <p:txBody>
          <a:bodyPr/>
          <a:lstStyle/>
          <a:p>
            <a:fld id="{B7FF5407-8F7B-4224-8961-BF3EBA368BAE}" type="datetime1">
              <a:rPr lang="en-GB" smtClean="0"/>
              <a:t>22/11/2018</a:t>
            </a:fld>
            <a:endParaRPr lang="en-GB"/>
          </a:p>
        </p:txBody>
      </p:sp>
      <p:sp>
        <p:nvSpPr>
          <p:cNvPr id="4" name="Alatunnisteen paikkamerkki 3"/>
          <p:cNvSpPr>
            <a:spLocks noGrp="1"/>
          </p:cNvSpPr>
          <p:nvPr>
            <p:ph type="ftr" sz="quarter" idx="11"/>
          </p:nvPr>
        </p:nvSpPr>
        <p:spPr/>
        <p:txBody>
          <a:bodyPr/>
          <a:lstStyle/>
          <a:p>
            <a:r>
              <a:rPr lang="en-GB"/>
              <a:t>Opetushallitus</a:t>
            </a:r>
          </a:p>
        </p:txBody>
      </p:sp>
      <p:sp>
        <p:nvSpPr>
          <p:cNvPr id="5" name="Dian numeron paikkamerkki 4"/>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99266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709FD6E-9D7D-45BF-8A1B-8D32E89EAEED}" type="datetime1">
              <a:rPr lang="en-GB" smtClean="0"/>
              <a:t>22/11/2018</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197299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15531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33930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1060315"/>
            <a:ext cx="6391073" cy="2286000"/>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182324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
        <p:nvSpPr>
          <p:cNvPr id="2" name="Otsikko 1"/>
          <p:cNvSpPr>
            <a:spLocks noGrp="1"/>
          </p:cNvSpPr>
          <p:nvPr>
            <p:ph type="ctrTitle"/>
          </p:nvPr>
        </p:nvSpPr>
        <p:spPr>
          <a:xfrm>
            <a:off x="787940" y="2853888"/>
            <a:ext cx="8239328" cy="930172"/>
          </a:xfrm>
        </p:spPr>
        <p:txBody>
          <a:bodyPr anchor="b" anchorCtr="0">
            <a:noAutofit/>
          </a:bodyPr>
          <a:lstStyle>
            <a:lvl1pPr algn="l">
              <a:lnSpc>
                <a:spcPct val="90000"/>
              </a:lnSpc>
              <a:defRPr sz="5000"/>
            </a:lvl1pPr>
          </a:lstStyle>
          <a:p>
            <a:r>
              <a:rPr lang="fi-FI"/>
              <a:t>Muokkaa perustyyl. napsautt.</a:t>
            </a:r>
            <a:endParaRPr lang="en-GB" dirty="0"/>
          </a:p>
        </p:txBody>
      </p:sp>
      <p:sp>
        <p:nvSpPr>
          <p:cNvPr id="3" name="Alaotsikko 2"/>
          <p:cNvSpPr>
            <a:spLocks noGrp="1"/>
          </p:cNvSpPr>
          <p:nvPr>
            <p:ph type="subTitle" idx="1"/>
          </p:nvPr>
        </p:nvSpPr>
        <p:spPr>
          <a:xfrm>
            <a:off x="787940" y="4027251"/>
            <a:ext cx="8239328" cy="229086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spTree>
    <p:extLst>
      <p:ext uri="{BB962C8B-B14F-4D97-AF65-F5344CB8AC3E}">
        <p14:creationId xmlns:p14="http://schemas.microsoft.com/office/powerpoint/2010/main" val="3979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22/11/2018</a:t>
            </a:fld>
            <a:endParaRPr lang="en-GB"/>
          </a:p>
        </p:txBody>
      </p:sp>
      <p:sp>
        <p:nvSpPr>
          <p:cNvPr id="5" name="Alatunnisteen paikkamerkki 4"/>
          <p:cNvSpPr>
            <a:spLocks noGrp="1"/>
          </p:cNvSpPr>
          <p:nvPr>
            <p:ph type="ftr" sz="quarter" idx="11"/>
          </p:nvPr>
        </p:nvSpPr>
        <p:spPr/>
        <p:txBody>
          <a:bodyPr/>
          <a:lstStyle/>
          <a:p>
            <a:r>
              <a:rPr lang="en-GB" dirty="0" err="1"/>
              <a:t>Opetushallitus</a:t>
            </a:r>
            <a:endParaRPr lang="en-GB" dirty="0"/>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77907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kaar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22/11/2018</a:t>
            </a:fld>
            <a:endParaRPr lang="en-GB"/>
          </a:p>
        </p:txBody>
      </p:sp>
      <p:sp>
        <p:nvSpPr>
          <p:cNvPr id="5" name="Alatunnisteen paikkamerkki 4"/>
          <p:cNvSpPr>
            <a:spLocks noGrp="1"/>
          </p:cNvSpPr>
          <p:nvPr>
            <p:ph type="ftr" sz="quarter" idx="11"/>
          </p:nvPr>
        </p:nvSpPr>
        <p:spPr/>
        <p:txBody>
          <a:bodyPr/>
          <a:lstStyle/>
          <a:p>
            <a:r>
              <a:rPr lang="en-GB" dirty="0" err="1"/>
              <a:t>Opetushallitus</a:t>
            </a:r>
            <a:endParaRPr lang="en-GB" dirty="0"/>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6227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eroitu sisältö kaari">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lvl1pPr marL="355600" indent="-355600">
              <a:buFont typeface="+mj-lt"/>
              <a:buAutoNum type="arabicPeriod"/>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Päivämäärän paikkamerkki 3"/>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p:cNvSpPr>
            <a:spLocks noGrp="1"/>
          </p:cNvSpPr>
          <p:nvPr>
            <p:ph type="ftr" sz="quarter" idx="11"/>
          </p:nvPr>
        </p:nvSpPr>
        <p:spPr/>
        <p:txBody>
          <a:bodyPr/>
          <a:lstStyle/>
          <a:p>
            <a:r>
              <a:rPr lang="en-GB"/>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9510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ä kaari">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Sisällön paikkamerkki 3"/>
          <p:cNvSpPr>
            <a:spLocks noGrp="1"/>
          </p:cNvSpPr>
          <p:nvPr>
            <p:ph sz="half" idx="2"/>
          </p:nvPr>
        </p:nvSpPr>
        <p:spPr>
          <a:xfrm>
            <a:off x="6172200" y="2304000"/>
            <a:ext cx="5530174"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C47398F3-4007-4DAB-AE93-8719731555AB}" type="datetime1">
              <a:rPr lang="en-GB" smtClean="0"/>
              <a:t>22/11/2018</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705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52F58CC6-DA49-4941-84B4-31EA1C59D22D}" type="datetime1">
              <a:rPr lang="en-GB" smtClean="0"/>
              <a:t>22/11/2018</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124030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D36B375B-2A7A-47FC-AFAA-0D464918E174}" type="datetime1">
              <a:rPr lang="en-GB" smtClean="0"/>
              <a:t>22/11/2018</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888037"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420603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eni kuva 3">
    <p:spTree>
      <p:nvGrpSpPr>
        <p:cNvPr id="1" name=""/>
        <p:cNvGrpSpPr/>
        <p:nvPr/>
      </p:nvGrpSpPr>
      <p:grpSpPr>
        <a:xfrm>
          <a:off x="0" y="0"/>
          <a:ext cx="0" cy="0"/>
          <a:chOff x="0" y="0"/>
          <a:chExt cx="0" cy="0"/>
        </a:xfrm>
      </p:grpSpPr>
      <p:sp>
        <p:nvSpPr>
          <p:cNvPr id="2" name="Otsikko 1"/>
          <p:cNvSpPr>
            <a:spLocks noGrp="1"/>
          </p:cNvSpPr>
          <p:nvPr>
            <p:ph type="title"/>
          </p:nvPr>
        </p:nvSpPr>
        <p:spPr>
          <a:xfrm>
            <a:off x="789560" y="822328"/>
            <a:ext cx="5319410" cy="1325563"/>
          </a:xfrm>
        </p:spPr>
        <p:txBody>
          <a:bodyPr/>
          <a:lstStyle/>
          <a:p>
            <a:r>
              <a:rPr lang="fi-FI"/>
              <a:t>Muokkaa perustyyl. napsautt.</a:t>
            </a:r>
            <a:endParaRPr lang="en-GB" dirty="0"/>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D36B375B-2A7A-47FC-AFAA-0D464918E174}" type="datetime1">
              <a:rPr lang="en-GB" smtClean="0"/>
              <a:t>22/11/2018</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612775"/>
            <a:ext cx="5019031" cy="52339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12170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238B7CE-E7D2-4D7E-BC43-EB944411322E}" type="datetime1">
              <a:rPr lang="en-GB" smtClean="0"/>
              <a:t>22/11/2018</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5600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89560" y="822328"/>
            <a:ext cx="10515600" cy="1325563"/>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kstin paikkamerkki 2"/>
          <p:cNvSpPr>
            <a:spLocks noGrp="1"/>
          </p:cNvSpPr>
          <p:nvPr>
            <p:ph type="body" idx="1"/>
          </p:nvPr>
        </p:nvSpPr>
        <p:spPr>
          <a:xfrm>
            <a:off x="789560" y="2305455"/>
            <a:ext cx="10515600" cy="3871507"/>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p:cNvSpPr>
            <a:spLocks noGrp="1"/>
          </p:cNvSpPr>
          <p:nvPr>
            <p:ph type="dt" sz="half" idx="2"/>
          </p:nvPr>
        </p:nvSpPr>
        <p:spPr>
          <a:xfrm>
            <a:off x="896568" y="6305687"/>
            <a:ext cx="883594"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fld id="{01A38EDB-82B5-47B3-B9C1-99B3AA4BAD8E}" type="datetime1">
              <a:rPr lang="en-GB" smtClean="0"/>
              <a:t>22/11/2018</a:t>
            </a:fld>
            <a:endParaRPr lang="en-GB" dirty="0"/>
          </a:p>
        </p:txBody>
      </p:sp>
      <p:sp>
        <p:nvSpPr>
          <p:cNvPr id="5" name="Alatunnisteen paikkamerkki 4"/>
          <p:cNvSpPr>
            <a:spLocks noGrp="1"/>
          </p:cNvSpPr>
          <p:nvPr>
            <p:ph type="ftr" sz="quarter" idx="3"/>
          </p:nvPr>
        </p:nvSpPr>
        <p:spPr>
          <a:xfrm>
            <a:off x="1780162" y="6305687"/>
            <a:ext cx="4328808"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r>
              <a:rPr lang="en-GB"/>
              <a:t>Opetushallitus</a:t>
            </a:r>
          </a:p>
        </p:txBody>
      </p:sp>
      <p:sp>
        <p:nvSpPr>
          <p:cNvPr id="6" name="Dian numeron paikkamerkki 5"/>
          <p:cNvSpPr>
            <a:spLocks noGrp="1"/>
          </p:cNvSpPr>
          <p:nvPr>
            <p:ph type="sldNum" sz="quarter" idx="4"/>
          </p:nvPr>
        </p:nvSpPr>
        <p:spPr>
          <a:xfrm>
            <a:off x="10554508" y="6305687"/>
            <a:ext cx="818748" cy="262309"/>
          </a:xfrm>
          <a:prstGeom prst="rect">
            <a:avLst/>
          </a:prstGeom>
        </p:spPr>
        <p:txBody>
          <a:bodyPr vert="horz" lIns="0" tIns="0" rIns="0" bIns="0" rtlCol="0" anchor="ctr"/>
          <a:lstStyle>
            <a:lvl1pPr algn="r">
              <a:defRPr sz="1200">
                <a:solidFill>
                  <a:schemeClr val="tx2"/>
                </a:solidFill>
                <a:latin typeface="+mn-lt"/>
                <a:cs typeface="Calibri" panose="020F0502020204030204" pitchFamily="34" charset="0"/>
              </a:defRPr>
            </a:lvl1pPr>
          </a:lstStyle>
          <a:p>
            <a:fld id="{A6E131DE-DA31-4CDF-828A-8EB206A3CD12}" type="slidenum">
              <a:rPr lang="en-GB" smtClean="0"/>
              <a:pPr/>
              <a:t>‹#›</a:t>
            </a:fld>
            <a:endParaRPr lang="en-GB"/>
          </a:p>
        </p:txBody>
      </p:sp>
      <p:cxnSp>
        <p:nvCxnSpPr>
          <p:cNvPr id="10" name="Suora yhdysviiva 9"/>
          <p:cNvCxnSpPr/>
          <p:nvPr/>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93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6" r:id="rId4"/>
    <p:sldLayoutId id="2147483652" r:id="rId5"/>
    <p:sldLayoutId id="2147483657" r:id="rId6"/>
    <p:sldLayoutId id="2147483658" r:id="rId7"/>
    <p:sldLayoutId id="2147483668" r:id="rId8"/>
    <p:sldLayoutId id="2147483659" r:id="rId9"/>
    <p:sldLayoutId id="2147483666" r:id="rId10"/>
    <p:sldLayoutId id="2147483660" r:id="rId11"/>
    <p:sldLayoutId id="2147483654" r:id="rId12"/>
    <p:sldLayoutId id="2147483655" r:id="rId13"/>
    <p:sldLayoutId id="2147483661" r:id="rId14"/>
    <p:sldLayoutId id="2147483665" r:id="rId15"/>
    <p:sldLayoutId id="2147483662" r:id="rId16"/>
    <p:sldLayoutId id="2147483663" r:id="rId17"/>
  </p:sldLayoutIdLst>
  <p:hf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satu.elo@oph.fi"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mailto:satu.elo@oph.fi"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en-GB" dirty="0" err="1"/>
              <a:t>Elämänkatsomustiedon</a:t>
            </a:r>
            <a:r>
              <a:rPr lang="en-GB" dirty="0"/>
              <a:t> </a:t>
            </a:r>
            <a:r>
              <a:rPr lang="en-GB" dirty="0" err="1"/>
              <a:t>tilanne</a:t>
            </a:r>
            <a:endParaRPr lang="en-GB" dirty="0"/>
          </a:p>
        </p:txBody>
      </p:sp>
      <p:sp>
        <p:nvSpPr>
          <p:cNvPr id="3" name="Alaotsikko 2"/>
          <p:cNvSpPr>
            <a:spLocks noGrp="1"/>
          </p:cNvSpPr>
          <p:nvPr>
            <p:ph type="subTitle" idx="1"/>
          </p:nvPr>
        </p:nvSpPr>
        <p:spPr/>
        <p:txBody>
          <a:bodyPr/>
          <a:lstStyle/>
          <a:p>
            <a:pPr>
              <a:spcAft>
                <a:spcPts val="0"/>
              </a:spcAft>
            </a:pPr>
            <a:r>
              <a:rPr lang="it-IT" dirty="0"/>
              <a:t>Satu Elo,</a:t>
            </a:r>
          </a:p>
          <a:p>
            <a:pPr>
              <a:spcAft>
                <a:spcPts val="0"/>
              </a:spcAft>
            </a:pPr>
            <a:r>
              <a:rPr lang="it-IT" dirty="0"/>
              <a:t>Opetushallitus</a:t>
            </a:r>
          </a:p>
          <a:p>
            <a:pPr>
              <a:spcAft>
                <a:spcPts val="0"/>
              </a:spcAft>
            </a:pPr>
            <a:r>
              <a:rPr lang="it-IT" dirty="0"/>
              <a:t>Humanismin päivät 10.11. 2018</a:t>
            </a:r>
            <a:endParaRPr lang="en-GB" dirty="0"/>
          </a:p>
        </p:txBody>
      </p:sp>
    </p:spTree>
    <p:extLst>
      <p:ext uri="{BB962C8B-B14F-4D97-AF65-F5344CB8AC3E}">
        <p14:creationId xmlns:p14="http://schemas.microsoft.com/office/powerpoint/2010/main" val="356434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Katsomusaineitten yhteisistä opetusjärjestelyistä kanteluita</a:t>
            </a:r>
            <a:endParaRPr lang="fi-FI" sz="3200" dirty="0"/>
          </a:p>
        </p:txBody>
      </p:sp>
      <p:sp>
        <p:nvSpPr>
          <p:cNvPr id="3" name="Sisällön paikkamerkki 2"/>
          <p:cNvSpPr>
            <a:spLocks noGrp="1"/>
          </p:cNvSpPr>
          <p:nvPr>
            <p:ph idx="1"/>
          </p:nvPr>
        </p:nvSpPr>
        <p:spPr>
          <a:xfrm>
            <a:off x="789560" y="1963711"/>
            <a:ext cx="10515600" cy="4213251"/>
          </a:xfrm>
        </p:spPr>
        <p:txBody>
          <a:bodyPr/>
          <a:lstStyle/>
          <a:p>
            <a:pPr marL="0" indent="0">
              <a:buNone/>
            </a:pPr>
            <a:r>
              <a:rPr lang="fi-FI" b="1" dirty="0"/>
              <a:t>21.8.17 ensimmäinen kieltävä päätös katsomusaineitten yhdessä opettamiselle:</a:t>
            </a:r>
          </a:p>
          <a:p>
            <a:pPr>
              <a:spcAft>
                <a:spcPts val="0"/>
              </a:spcAft>
              <a:buFontTx/>
              <a:buChar char="-"/>
            </a:pPr>
            <a:r>
              <a:rPr lang="fi-FI" dirty="0"/>
              <a:t>täysin samoja oppisisältöjä saa opettaa yhteisesti</a:t>
            </a:r>
          </a:p>
          <a:p>
            <a:pPr>
              <a:spcAft>
                <a:spcPts val="0"/>
              </a:spcAft>
              <a:buFontTx/>
              <a:buChar char="-"/>
            </a:pPr>
            <a:endParaRPr lang="fi-FI" dirty="0"/>
          </a:p>
          <a:p>
            <a:pPr>
              <a:spcAft>
                <a:spcPts val="0"/>
              </a:spcAft>
              <a:buFontTx/>
              <a:buChar char="-"/>
            </a:pPr>
            <a:r>
              <a:rPr lang="fi-FI" dirty="0" err="1"/>
              <a:t>opsit</a:t>
            </a:r>
            <a:r>
              <a:rPr lang="fi-FI" dirty="0"/>
              <a:t> eivät ole yhtenevät, eri katsomusaineissa opetetaan eri näkökulmasta</a:t>
            </a:r>
          </a:p>
          <a:p>
            <a:pPr>
              <a:spcAft>
                <a:spcPts val="0"/>
              </a:spcAft>
              <a:buFontTx/>
              <a:buChar char="-"/>
            </a:pPr>
            <a:endParaRPr lang="fi-FI" dirty="0"/>
          </a:p>
          <a:p>
            <a:pPr>
              <a:spcAft>
                <a:spcPts val="0"/>
              </a:spcAft>
              <a:buFontTx/>
              <a:buChar char="-"/>
            </a:pPr>
            <a:r>
              <a:rPr lang="fi-FI" dirty="0"/>
              <a:t>oikeus opiskella omaa, ei velvollisuutta opiskella muita katsomusaineita</a:t>
            </a:r>
          </a:p>
          <a:p>
            <a:pPr>
              <a:spcAft>
                <a:spcPts val="0"/>
              </a:spcAft>
              <a:buFontTx/>
              <a:buChar char="-"/>
            </a:pPr>
            <a:endParaRPr lang="fi-FI" dirty="0"/>
          </a:p>
          <a:p>
            <a:pPr>
              <a:spcAft>
                <a:spcPts val="0"/>
              </a:spcAft>
              <a:buFontTx/>
              <a:buChar char="-"/>
            </a:pPr>
            <a:r>
              <a:rPr lang="fi-FI" dirty="0"/>
              <a:t>vähemmistöoppilailla ei ole yhteisessä opetuksessa samaa tukea kuin erillisessä opetuksessa</a:t>
            </a:r>
          </a:p>
          <a:p>
            <a:pPr>
              <a:spcAft>
                <a:spcPts val="0"/>
              </a:spcAft>
              <a:buFontTx/>
              <a:buChar char="-"/>
            </a:pPr>
            <a:endParaRPr lang="fi-FI" dirty="0"/>
          </a:p>
          <a:p>
            <a:pPr>
              <a:spcAft>
                <a:spcPts val="0"/>
              </a:spcAft>
              <a:buFontTx/>
              <a:buChar char="-"/>
            </a:pPr>
            <a:r>
              <a:rPr lang="fi-FI" dirty="0"/>
              <a:t>opettajan on oltava pätevä jokaisella tunnilla</a:t>
            </a:r>
          </a:p>
          <a:p>
            <a:pPr>
              <a:spcAft>
                <a:spcPts val="0"/>
              </a:spcAft>
              <a:buFontTx/>
              <a:buChar char="-"/>
            </a:pPr>
            <a:endParaRPr lang="fi-FI" dirty="0"/>
          </a:p>
          <a:p>
            <a:pPr>
              <a:spcAft>
                <a:spcPts val="0"/>
              </a:spcAft>
              <a:buFontTx/>
              <a:buChar char="-"/>
            </a:pPr>
            <a:endParaRPr lang="fi-FI" dirty="0"/>
          </a:p>
        </p:txBody>
      </p:sp>
      <p:sp>
        <p:nvSpPr>
          <p:cNvPr id="4" name="Päivämäärän paikkamerkki 3"/>
          <p:cNvSpPr>
            <a:spLocks noGrp="1"/>
          </p:cNvSpPr>
          <p:nvPr>
            <p:ph type="dt" sz="half" idx="10"/>
          </p:nvPr>
        </p:nvSpPr>
        <p:spPr/>
        <p:txBody>
          <a:bodyPr/>
          <a:lstStyle/>
          <a:p>
            <a:fld id="{5A93E190-C3B8-4F0D-BC5A-414A6F0316F6}" type="datetime1">
              <a:rPr lang="en-GB" smtClean="0"/>
              <a:t>22/11/2018</a:t>
            </a:fld>
            <a:endParaRPr lang="en-GB"/>
          </a:p>
        </p:txBody>
      </p:sp>
      <p:sp>
        <p:nvSpPr>
          <p:cNvPr id="5" name="Alatunnisteen paikkamerkki 4"/>
          <p:cNvSpPr>
            <a:spLocks noGrp="1"/>
          </p:cNvSpPr>
          <p:nvPr>
            <p:ph type="ftr" sz="quarter" idx="11"/>
          </p:nvPr>
        </p:nvSpPr>
        <p:spPr/>
        <p:txBody>
          <a:bodyPr/>
          <a:lstStyle/>
          <a:p>
            <a:r>
              <a:rPr lang="en-GB"/>
              <a:t>Opetushallitus</a:t>
            </a:r>
            <a:endParaRPr lang="en-GB" dirty="0"/>
          </a:p>
        </p:txBody>
      </p:sp>
      <p:sp>
        <p:nvSpPr>
          <p:cNvPr id="6" name="Dian numeron paikkamerkki 5"/>
          <p:cNvSpPr>
            <a:spLocks noGrp="1"/>
          </p:cNvSpPr>
          <p:nvPr>
            <p:ph type="sldNum" sz="quarter" idx="12"/>
          </p:nvPr>
        </p:nvSpPr>
        <p:spPr/>
        <p:txBody>
          <a:bodyPr/>
          <a:lstStyle/>
          <a:p>
            <a:fld id="{A6E131DE-DA31-4CDF-828A-8EB206A3CD12}" type="slidenum">
              <a:rPr lang="en-GB" smtClean="0"/>
              <a:t>10</a:t>
            </a:fld>
            <a:endParaRPr lang="en-GB"/>
          </a:p>
        </p:txBody>
      </p:sp>
    </p:spTree>
    <p:extLst>
      <p:ext uri="{BB962C8B-B14F-4D97-AF65-F5344CB8AC3E}">
        <p14:creationId xmlns:p14="http://schemas.microsoft.com/office/powerpoint/2010/main" val="127526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287835-1DDC-46BC-A771-7DAF024D2481}"/>
              </a:ext>
            </a:extLst>
          </p:cNvPr>
          <p:cNvSpPr>
            <a:spLocks noGrp="1"/>
          </p:cNvSpPr>
          <p:nvPr>
            <p:ph type="title"/>
          </p:nvPr>
        </p:nvSpPr>
        <p:spPr>
          <a:xfrm>
            <a:off x="789560" y="822329"/>
            <a:ext cx="10515600" cy="847446"/>
          </a:xfrm>
        </p:spPr>
        <p:txBody>
          <a:bodyPr/>
          <a:lstStyle/>
          <a:p>
            <a:r>
              <a:rPr lang="fi-FI" dirty="0"/>
              <a:t>Tulevaisuus</a:t>
            </a:r>
          </a:p>
        </p:txBody>
      </p:sp>
      <p:sp>
        <p:nvSpPr>
          <p:cNvPr id="3" name="Sisällön paikkamerkki 2">
            <a:extLst>
              <a:ext uri="{FF2B5EF4-FFF2-40B4-BE49-F238E27FC236}">
                <a16:creationId xmlns:a16="http://schemas.microsoft.com/office/drawing/2014/main" id="{4BCD31CC-539A-48E4-A713-364308A61D93}"/>
              </a:ext>
            </a:extLst>
          </p:cNvPr>
          <p:cNvSpPr>
            <a:spLocks noGrp="1"/>
          </p:cNvSpPr>
          <p:nvPr>
            <p:ph idx="1"/>
          </p:nvPr>
        </p:nvSpPr>
        <p:spPr>
          <a:xfrm>
            <a:off x="789560" y="1669775"/>
            <a:ext cx="10515600" cy="4507187"/>
          </a:xfrm>
        </p:spPr>
        <p:txBody>
          <a:bodyPr/>
          <a:lstStyle/>
          <a:p>
            <a:r>
              <a:rPr lang="fi-FI" dirty="0"/>
              <a:t>kaikille yhteinen uusi oppiaine?</a:t>
            </a:r>
          </a:p>
          <a:p>
            <a:r>
              <a:rPr lang="fi-FI" dirty="0" err="1"/>
              <a:t>ET:n</a:t>
            </a:r>
            <a:r>
              <a:rPr lang="fi-FI" dirty="0"/>
              <a:t> avaaminen kaikille?</a:t>
            </a:r>
          </a:p>
          <a:p>
            <a:r>
              <a:rPr lang="fi-FI" dirty="0"/>
              <a:t>lukioon ET-uskonto yhteisiä kursseja? (ei ole tulossa)</a:t>
            </a:r>
          </a:p>
          <a:p>
            <a:endParaRPr lang="fi-FI" dirty="0"/>
          </a:p>
          <a:p>
            <a:r>
              <a:rPr lang="fi-FI" dirty="0"/>
              <a:t>oppimateriaali (Editan perusopetuksen kirja ei vastaa </a:t>
            </a:r>
            <a:r>
              <a:rPr lang="fi-FI" dirty="0" err="1"/>
              <a:t>opsia</a:t>
            </a:r>
            <a:r>
              <a:rPr lang="fi-FI" dirty="0"/>
              <a:t>)</a:t>
            </a:r>
          </a:p>
          <a:p>
            <a:r>
              <a:rPr lang="fi-FI" dirty="0"/>
              <a:t>ET on edelleen pedagogisesti edistyksellinen oppiaine, etenkin lukiossa</a:t>
            </a:r>
          </a:p>
          <a:p>
            <a:r>
              <a:rPr lang="fi-FI" dirty="0"/>
              <a:t>monet nyt valtavirtaistuvat sisällöt ovat olleet </a:t>
            </a:r>
            <a:r>
              <a:rPr lang="fi-FI" dirty="0" err="1"/>
              <a:t>ET:ssä</a:t>
            </a:r>
            <a:r>
              <a:rPr lang="fi-FI" dirty="0"/>
              <a:t> alusta alkaen (ajattelun taidot, kestävä kehitys, kulttuuritietous jne.)</a:t>
            </a:r>
          </a:p>
          <a:p>
            <a:endParaRPr lang="fi-FI" dirty="0"/>
          </a:p>
        </p:txBody>
      </p:sp>
      <p:sp>
        <p:nvSpPr>
          <p:cNvPr id="4" name="Päivämäärän paikkamerkki 3">
            <a:extLst>
              <a:ext uri="{FF2B5EF4-FFF2-40B4-BE49-F238E27FC236}">
                <a16:creationId xmlns:a16="http://schemas.microsoft.com/office/drawing/2014/main" id="{7373A572-6C73-4BAC-BF5A-1CA400F7023D}"/>
              </a:ext>
            </a:extLst>
          </p:cNvPr>
          <p:cNvSpPr>
            <a:spLocks noGrp="1"/>
          </p:cNvSpPr>
          <p:nvPr>
            <p:ph type="dt" sz="half" idx="10"/>
          </p:nvPr>
        </p:nvSpPr>
        <p:spPr/>
        <p:txBody>
          <a:bodyPr/>
          <a:lstStyle/>
          <a:p>
            <a:fld id="{5A93E190-C3B8-4F0D-BC5A-414A6F0316F6}" type="datetime1">
              <a:rPr lang="en-GB" smtClean="0"/>
              <a:t>22/11/2018</a:t>
            </a:fld>
            <a:endParaRPr lang="en-GB"/>
          </a:p>
        </p:txBody>
      </p:sp>
      <p:sp>
        <p:nvSpPr>
          <p:cNvPr id="5" name="Alatunnisteen paikkamerkki 4">
            <a:extLst>
              <a:ext uri="{FF2B5EF4-FFF2-40B4-BE49-F238E27FC236}">
                <a16:creationId xmlns:a16="http://schemas.microsoft.com/office/drawing/2014/main" id="{05216CBA-41BD-4FAD-BA56-BBC2C13E01A3}"/>
              </a:ext>
            </a:extLst>
          </p:cNvPr>
          <p:cNvSpPr>
            <a:spLocks noGrp="1"/>
          </p:cNvSpPr>
          <p:nvPr>
            <p:ph type="ftr" sz="quarter" idx="11"/>
          </p:nvPr>
        </p:nvSpPr>
        <p:spPr/>
        <p:txBody>
          <a:bodyPr/>
          <a:lstStyle/>
          <a:p>
            <a:r>
              <a:rPr lang="en-GB"/>
              <a:t>Opetushallitus</a:t>
            </a:r>
            <a:endParaRPr lang="en-GB" dirty="0"/>
          </a:p>
        </p:txBody>
      </p:sp>
      <p:sp>
        <p:nvSpPr>
          <p:cNvPr id="6" name="Dian numeron paikkamerkki 5">
            <a:extLst>
              <a:ext uri="{FF2B5EF4-FFF2-40B4-BE49-F238E27FC236}">
                <a16:creationId xmlns:a16="http://schemas.microsoft.com/office/drawing/2014/main" id="{4E0EC160-967E-4CDB-A71A-C2A34F14341E}"/>
              </a:ext>
            </a:extLst>
          </p:cNvPr>
          <p:cNvSpPr>
            <a:spLocks noGrp="1"/>
          </p:cNvSpPr>
          <p:nvPr>
            <p:ph type="sldNum" sz="quarter" idx="12"/>
          </p:nvPr>
        </p:nvSpPr>
        <p:spPr/>
        <p:txBody>
          <a:bodyPr/>
          <a:lstStyle/>
          <a:p>
            <a:fld id="{A6E131DE-DA31-4CDF-828A-8EB206A3CD12}" type="slidenum">
              <a:rPr lang="en-GB" smtClean="0"/>
              <a:t>11</a:t>
            </a:fld>
            <a:endParaRPr lang="en-GB"/>
          </a:p>
        </p:txBody>
      </p:sp>
    </p:spTree>
    <p:extLst>
      <p:ext uri="{BB962C8B-B14F-4D97-AF65-F5344CB8AC3E}">
        <p14:creationId xmlns:p14="http://schemas.microsoft.com/office/powerpoint/2010/main" val="422548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Kiitos!</a:t>
            </a:r>
          </a:p>
        </p:txBody>
      </p:sp>
      <p:sp>
        <p:nvSpPr>
          <p:cNvPr id="3" name="Alaotsikko 2"/>
          <p:cNvSpPr>
            <a:spLocks noGrp="1"/>
          </p:cNvSpPr>
          <p:nvPr>
            <p:ph type="subTitle" idx="1"/>
          </p:nvPr>
        </p:nvSpPr>
        <p:spPr/>
        <p:txBody>
          <a:bodyPr/>
          <a:lstStyle/>
          <a:p>
            <a:r>
              <a:rPr lang="fi-FI" dirty="0">
                <a:hlinkClick r:id="rId2"/>
              </a:rPr>
              <a:t>satu.elo@oph.fi</a:t>
            </a:r>
            <a:endParaRPr lang="fi-FI" dirty="0"/>
          </a:p>
          <a:p>
            <a:endParaRPr lang="fi-FI" dirty="0"/>
          </a:p>
        </p:txBody>
      </p:sp>
    </p:spTree>
    <p:extLst>
      <p:ext uri="{BB962C8B-B14F-4D97-AF65-F5344CB8AC3E}">
        <p14:creationId xmlns:p14="http://schemas.microsoft.com/office/powerpoint/2010/main" val="230783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D185AAC-D038-4070-8DD5-58C447F02F00}"/>
              </a:ext>
            </a:extLst>
          </p:cNvPr>
          <p:cNvSpPr>
            <a:spLocks noGrp="1"/>
          </p:cNvSpPr>
          <p:nvPr>
            <p:ph idx="1"/>
          </p:nvPr>
        </p:nvSpPr>
        <p:spPr>
          <a:xfrm>
            <a:off x="789560" y="834887"/>
            <a:ext cx="10515600" cy="5342075"/>
          </a:xfrm>
        </p:spPr>
        <p:txBody>
          <a:bodyPr/>
          <a:lstStyle/>
          <a:p>
            <a:pPr marL="0" indent="0">
              <a:buNone/>
            </a:pPr>
            <a:endParaRPr lang="fi-FI" b="1" dirty="0"/>
          </a:p>
          <a:p>
            <a:pPr marL="0" indent="0">
              <a:buNone/>
            </a:pPr>
            <a:endParaRPr lang="fi-FI" dirty="0"/>
          </a:p>
        </p:txBody>
      </p:sp>
      <p:sp>
        <p:nvSpPr>
          <p:cNvPr id="4" name="Päivämäärän paikkamerkki 3">
            <a:extLst>
              <a:ext uri="{FF2B5EF4-FFF2-40B4-BE49-F238E27FC236}">
                <a16:creationId xmlns:a16="http://schemas.microsoft.com/office/drawing/2014/main" id="{B85E8870-833E-4E5F-BC88-54BA745DF449}"/>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5428BF5E-809B-4D67-9AA2-006657B9273A}"/>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AC379CAF-5B47-4172-8E8C-FE0D995ACEC1}"/>
              </a:ext>
            </a:extLst>
          </p:cNvPr>
          <p:cNvSpPr>
            <a:spLocks noGrp="1"/>
          </p:cNvSpPr>
          <p:nvPr>
            <p:ph type="sldNum" sz="quarter" idx="12"/>
          </p:nvPr>
        </p:nvSpPr>
        <p:spPr/>
        <p:txBody>
          <a:bodyPr/>
          <a:lstStyle/>
          <a:p>
            <a:fld id="{A6E131DE-DA31-4CDF-828A-8EB206A3CD12}" type="slidenum">
              <a:rPr lang="en-GB" smtClean="0"/>
              <a:t>13</a:t>
            </a:fld>
            <a:endParaRPr lang="en-GB"/>
          </a:p>
        </p:txBody>
      </p:sp>
      <p:pic>
        <p:nvPicPr>
          <p:cNvPr id="7" name="Kuva 6">
            <a:extLst>
              <a:ext uri="{FF2B5EF4-FFF2-40B4-BE49-F238E27FC236}">
                <a16:creationId xmlns:a16="http://schemas.microsoft.com/office/drawing/2014/main" id="{0A421C35-7696-44F8-AAFB-81094A7F4CAB}"/>
              </a:ext>
            </a:extLst>
          </p:cNvPr>
          <p:cNvPicPr>
            <a:picLocks noChangeAspect="1"/>
          </p:cNvPicPr>
          <p:nvPr/>
        </p:nvPicPr>
        <p:blipFill rotWithShape="1">
          <a:blip r:embed="rId2"/>
          <a:srcRect l="518" t="11940" r="38455" b="6105"/>
          <a:stretch/>
        </p:blipFill>
        <p:spPr>
          <a:xfrm>
            <a:off x="552012" y="706162"/>
            <a:ext cx="5649724" cy="4265638"/>
          </a:xfrm>
          <a:prstGeom prst="rect">
            <a:avLst/>
          </a:prstGeom>
        </p:spPr>
      </p:pic>
      <p:pic>
        <p:nvPicPr>
          <p:cNvPr id="8" name="Kuva 7">
            <a:extLst>
              <a:ext uri="{FF2B5EF4-FFF2-40B4-BE49-F238E27FC236}">
                <a16:creationId xmlns:a16="http://schemas.microsoft.com/office/drawing/2014/main" id="{7E3E01C0-03DA-438B-A8E4-14684DE4E3C2}"/>
              </a:ext>
            </a:extLst>
          </p:cNvPr>
          <p:cNvPicPr>
            <a:picLocks noChangeAspect="1"/>
          </p:cNvPicPr>
          <p:nvPr/>
        </p:nvPicPr>
        <p:blipFill rotWithShape="1">
          <a:blip r:embed="rId3"/>
          <a:srcRect t="9215" r="35187" b="7684"/>
          <a:stretch/>
        </p:blipFill>
        <p:spPr>
          <a:xfrm>
            <a:off x="5820277" y="2355372"/>
            <a:ext cx="5866342" cy="4228892"/>
          </a:xfrm>
          <a:prstGeom prst="rect">
            <a:avLst/>
          </a:prstGeom>
        </p:spPr>
      </p:pic>
      <p:sp>
        <p:nvSpPr>
          <p:cNvPr id="2" name="Tekstiruutu 1">
            <a:extLst>
              <a:ext uri="{FF2B5EF4-FFF2-40B4-BE49-F238E27FC236}">
                <a16:creationId xmlns:a16="http://schemas.microsoft.com/office/drawing/2014/main" id="{F420CC87-7B7C-438F-8462-FC47A68BBF3D}"/>
              </a:ext>
            </a:extLst>
          </p:cNvPr>
          <p:cNvSpPr txBox="1"/>
          <p:nvPr/>
        </p:nvSpPr>
        <p:spPr>
          <a:xfrm>
            <a:off x="6775554" y="834887"/>
            <a:ext cx="5081666" cy="1200329"/>
          </a:xfrm>
          <a:prstGeom prst="rect">
            <a:avLst/>
          </a:prstGeom>
          <a:noFill/>
        </p:spPr>
        <p:txBody>
          <a:bodyPr wrap="square" rtlCol="0">
            <a:spAutoFit/>
          </a:bodyPr>
          <a:lstStyle/>
          <a:p>
            <a:r>
              <a:rPr lang="fi-FI" sz="3600" b="1" dirty="0">
                <a:solidFill>
                  <a:schemeClr val="tx2"/>
                </a:solidFill>
              </a:rPr>
              <a:t>Uskonnonvapaus koulussa</a:t>
            </a:r>
          </a:p>
        </p:txBody>
      </p:sp>
    </p:spTree>
    <p:extLst>
      <p:ext uri="{BB962C8B-B14F-4D97-AF65-F5344CB8AC3E}">
        <p14:creationId xmlns:p14="http://schemas.microsoft.com/office/powerpoint/2010/main" val="2316497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6AE197-1C8A-4C69-9D54-8D011D602E1A}"/>
              </a:ext>
            </a:extLst>
          </p:cNvPr>
          <p:cNvSpPr>
            <a:spLocks noGrp="1"/>
          </p:cNvSpPr>
          <p:nvPr>
            <p:ph type="title"/>
          </p:nvPr>
        </p:nvSpPr>
        <p:spPr>
          <a:xfrm>
            <a:off x="789560" y="822328"/>
            <a:ext cx="10515600" cy="649285"/>
          </a:xfrm>
        </p:spPr>
        <p:txBody>
          <a:bodyPr/>
          <a:lstStyle/>
          <a:p>
            <a:r>
              <a:rPr lang="fi-FI" dirty="0"/>
              <a:t>Koulujen toimintakulttuuri</a:t>
            </a:r>
          </a:p>
        </p:txBody>
      </p:sp>
      <p:sp>
        <p:nvSpPr>
          <p:cNvPr id="4" name="Päivämäärän paikkamerkki 3">
            <a:extLst>
              <a:ext uri="{FF2B5EF4-FFF2-40B4-BE49-F238E27FC236}">
                <a16:creationId xmlns:a16="http://schemas.microsoft.com/office/drawing/2014/main" id="{27B949FD-5AF2-4D1B-848D-AB96CFB54726}"/>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70D6E8E0-7F34-4113-A709-94884AE619A3}"/>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A2533077-8367-4A7D-9B3C-EB1E8AA4855F}"/>
              </a:ext>
            </a:extLst>
          </p:cNvPr>
          <p:cNvSpPr>
            <a:spLocks noGrp="1"/>
          </p:cNvSpPr>
          <p:nvPr>
            <p:ph type="sldNum" sz="quarter" idx="12"/>
          </p:nvPr>
        </p:nvSpPr>
        <p:spPr/>
        <p:txBody>
          <a:bodyPr/>
          <a:lstStyle/>
          <a:p>
            <a:fld id="{A6E131DE-DA31-4CDF-828A-8EB206A3CD12}" type="slidenum">
              <a:rPr lang="en-GB" smtClean="0"/>
              <a:t>14</a:t>
            </a:fld>
            <a:endParaRPr lang="en-GB"/>
          </a:p>
        </p:txBody>
      </p:sp>
      <p:sp>
        <p:nvSpPr>
          <p:cNvPr id="7" name="Tekstiruutu 6">
            <a:extLst>
              <a:ext uri="{FF2B5EF4-FFF2-40B4-BE49-F238E27FC236}">
                <a16:creationId xmlns:a16="http://schemas.microsoft.com/office/drawing/2014/main" id="{ACC971D2-B743-4F0C-B7C7-296BEDA11540}"/>
              </a:ext>
            </a:extLst>
          </p:cNvPr>
          <p:cNvSpPr txBox="1"/>
          <p:nvPr/>
        </p:nvSpPr>
        <p:spPr>
          <a:xfrm>
            <a:off x="773350" y="1835140"/>
            <a:ext cx="10190532" cy="4093428"/>
          </a:xfrm>
          <a:prstGeom prst="rect">
            <a:avLst/>
          </a:prstGeom>
          <a:noFill/>
        </p:spPr>
        <p:txBody>
          <a:bodyPr wrap="square" rtlCol="0">
            <a:spAutoFit/>
          </a:bodyPr>
          <a:lstStyle/>
          <a:p>
            <a:r>
              <a:rPr lang="en-US" sz="2000" b="1" dirty="0">
                <a:latin typeface="Arial Narrow" panose="020B0606020202030204" pitchFamily="34" charset="0"/>
              </a:rPr>
              <a:t>“The results of this study suggest that current Finnish practice is not in line with all the requirements of international human rights law</a:t>
            </a:r>
          </a:p>
          <a:p>
            <a:endParaRPr lang="en-US" sz="2000" b="1" dirty="0">
              <a:latin typeface="Arial Narrow" panose="020B0606020202030204" pitchFamily="34" charset="0"/>
            </a:endParaRPr>
          </a:p>
          <a:p>
            <a:r>
              <a:rPr lang="en-US" sz="2000" b="1" dirty="0">
                <a:latin typeface="Arial Narrow" panose="020B0606020202030204" pitchFamily="34" charset="0"/>
              </a:rPr>
              <a:t>Christian religion permeates Finnish schools in a manner that does not comply with the requirements for state neutrality.</a:t>
            </a:r>
          </a:p>
          <a:p>
            <a:endParaRPr lang="en-US" sz="2000" b="1" dirty="0">
              <a:latin typeface="Arial Narrow" panose="020B0606020202030204" pitchFamily="34" charset="0"/>
            </a:endParaRPr>
          </a:p>
          <a:p>
            <a:r>
              <a:rPr lang="en-US" sz="2000" b="1" dirty="0">
                <a:latin typeface="Arial Narrow" panose="020B0606020202030204" pitchFamily="34" charset="0"/>
              </a:rPr>
              <a:t>The Constitutional Law Committee is inclined to protect tradition and reluctant to address necessary changes despite of recent suggestions made by the Deputy Chancellor of Justice. </a:t>
            </a:r>
          </a:p>
          <a:p>
            <a:endParaRPr lang="en-US" sz="2000" b="1" dirty="0">
              <a:latin typeface="Arial Narrow" panose="020B0606020202030204" pitchFamily="34" charset="0"/>
            </a:endParaRPr>
          </a:p>
          <a:p>
            <a:r>
              <a:rPr lang="en-US" sz="2000" b="1" dirty="0">
                <a:latin typeface="Arial Narrow" panose="020B0606020202030204" pitchFamily="34" charset="0"/>
              </a:rPr>
              <a:t>Tradition is not on its own a justification for infringement on freedom of religion. Special attention should be paid to these issues especially because of the vulnerable position of children in compulsory schooling.”</a:t>
            </a:r>
          </a:p>
          <a:p>
            <a:r>
              <a:rPr lang="en-US" sz="2000" dirty="0"/>
              <a:t>								 (</a:t>
            </a:r>
            <a:r>
              <a:rPr lang="en-US" sz="2000" dirty="0" err="1"/>
              <a:t>Merenmies</a:t>
            </a:r>
            <a:r>
              <a:rPr lang="en-US" sz="2000" dirty="0"/>
              <a:t> 2017)</a:t>
            </a:r>
            <a:endParaRPr lang="fi-FI" sz="2000" dirty="0"/>
          </a:p>
        </p:txBody>
      </p:sp>
    </p:spTree>
    <p:extLst>
      <p:ext uri="{BB962C8B-B14F-4D97-AF65-F5344CB8AC3E}">
        <p14:creationId xmlns:p14="http://schemas.microsoft.com/office/powerpoint/2010/main" val="380724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942383-6FF9-4F20-814B-1F35EEFC5661}"/>
              </a:ext>
            </a:extLst>
          </p:cNvPr>
          <p:cNvSpPr>
            <a:spLocks noGrp="1"/>
          </p:cNvSpPr>
          <p:nvPr>
            <p:ph type="title"/>
          </p:nvPr>
        </p:nvSpPr>
        <p:spPr>
          <a:xfrm>
            <a:off x="789560" y="822329"/>
            <a:ext cx="10515600" cy="663572"/>
          </a:xfrm>
        </p:spPr>
        <p:txBody>
          <a:bodyPr/>
          <a:lstStyle/>
          <a:p>
            <a:r>
              <a:rPr lang="fi-FI" dirty="0"/>
              <a:t>Laki selvä ja ohjeet olemassa, ei aina noudateta</a:t>
            </a:r>
          </a:p>
        </p:txBody>
      </p:sp>
      <p:sp>
        <p:nvSpPr>
          <p:cNvPr id="3" name="Sisällön paikkamerkki 2">
            <a:extLst>
              <a:ext uri="{FF2B5EF4-FFF2-40B4-BE49-F238E27FC236}">
                <a16:creationId xmlns:a16="http://schemas.microsoft.com/office/drawing/2014/main" id="{8AD454A7-EE26-4695-82D5-11A02B00E480}"/>
              </a:ext>
            </a:extLst>
          </p:cNvPr>
          <p:cNvSpPr>
            <a:spLocks noGrp="1"/>
          </p:cNvSpPr>
          <p:nvPr>
            <p:ph idx="1"/>
          </p:nvPr>
        </p:nvSpPr>
        <p:spPr>
          <a:xfrm>
            <a:off x="789560" y="1738859"/>
            <a:ext cx="10515600" cy="4438103"/>
          </a:xfrm>
        </p:spPr>
        <p:txBody>
          <a:bodyPr/>
          <a:lstStyle/>
          <a:p>
            <a:pPr marL="342900" indent="-342900">
              <a:buFontTx/>
              <a:buChar char="-"/>
            </a:pPr>
            <a:r>
              <a:rPr lang="fi-FI" b="1" dirty="0">
                <a:latin typeface="Arial Narrow" panose="020B0606020202030204" pitchFamily="34" charset="0"/>
              </a:rPr>
              <a:t>Uskonnon harjoittamista ilman vaihtoehtoa (aamuhartaus, ruokarukous)</a:t>
            </a:r>
          </a:p>
          <a:p>
            <a:pPr marL="342900" indent="-342900">
              <a:buFontTx/>
              <a:buChar char="-"/>
            </a:pPr>
            <a:r>
              <a:rPr lang="fi-FI" b="1" dirty="0">
                <a:latin typeface="Arial Narrow" panose="020B0606020202030204" pitchFamily="34" charset="0"/>
              </a:rPr>
              <a:t>Vain uskonnollisia juhlia / juhlissa paljon uskonnollista sisältöä</a:t>
            </a:r>
          </a:p>
          <a:p>
            <a:pPr marL="342900" indent="-342900">
              <a:buFontTx/>
              <a:buChar char="-"/>
            </a:pPr>
            <a:r>
              <a:rPr lang="fi-FI" b="1" dirty="0">
                <a:latin typeface="Arial Narrow" panose="020B0606020202030204" pitchFamily="34" charset="0"/>
              </a:rPr>
              <a:t>Opetus ei noudata opetussuunnitelman perusteita, etenkin yhdessä opetettaessa sisältö usein </a:t>
            </a:r>
            <a:r>
              <a:rPr lang="fi-FI" b="1" dirty="0" err="1">
                <a:latin typeface="Arial Narrow" panose="020B0606020202030204" pitchFamily="34" charset="0"/>
              </a:rPr>
              <a:t>evlut</a:t>
            </a:r>
            <a:r>
              <a:rPr lang="fi-FI" b="1" dirty="0">
                <a:latin typeface="Arial Narrow" panose="020B0606020202030204" pitchFamily="34" charset="0"/>
              </a:rPr>
              <a:t> uskonnon </a:t>
            </a:r>
            <a:r>
              <a:rPr lang="fi-FI" b="1" dirty="0" err="1">
                <a:latin typeface="Arial Narrow" panose="020B0606020202030204" pitchFamily="34" charset="0"/>
              </a:rPr>
              <a:t>opsista</a:t>
            </a:r>
            <a:endParaRPr lang="fi-FI" b="1" dirty="0">
              <a:latin typeface="Arial Narrow" panose="020B0606020202030204" pitchFamily="34" charset="0"/>
            </a:endParaRPr>
          </a:p>
          <a:p>
            <a:pPr marL="0" indent="0">
              <a:buNone/>
            </a:pPr>
            <a:endParaRPr lang="fi-FI" b="1" dirty="0">
              <a:latin typeface="Arial Narrow" panose="020B0606020202030204" pitchFamily="34" charset="0"/>
            </a:endParaRPr>
          </a:p>
          <a:p>
            <a:pPr marL="342900" indent="-342900">
              <a:buFontTx/>
              <a:buChar char="-"/>
            </a:pPr>
            <a:r>
              <a:rPr lang="fi-FI" b="1" dirty="0">
                <a:latin typeface="Arial Narrow" panose="020B0606020202030204" pitchFamily="34" charset="0"/>
              </a:rPr>
              <a:t>Kiusaaminen, vähemmistöryhmiä kiusataan enemmän kuin muita</a:t>
            </a:r>
          </a:p>
          <a:p>
            <a:pPr marL="342900" indent="-342900">
              <a:buFontTx/>
              <a:buChar char="-"/>
            </a:pPr>
            <a:r>
              <a:rPr lang="fi-FI" b="1" dirty="0">
                <a:latin typeface="Arial Narrow" panose="020B0606020202030204" pitchFamily="34" charset="0"/>
              </a:rPr>
              <a:t>Ryhmästä erottamien voi leimata – vähemmistön edustaminen ryhmässä leimaa</a:t>
            </a:r>
          </a:p>
          <a:p>
            <a:pPr marL="342900" indent="-342900">
              <a:buFontTx/>
              <a:buChar char="-"/>
            </a:pPr>
            <a:endParaRPr lang="fi-FI" b="1" dirty="0">
              <a:latin typeface="Arial Narrow" panose="020B0606020202030204" pitchFamily="34" charset="0"/>
            </a:endParaRPr>
          </a:p>
          <a:p>
            <a:pPr marL="0" indent="0">
              <a:buNone/>
            </a:pPr>
            <a:endParaRPr lang="fi-FI" dirty="0"/>
          </a:p>
          <a:p>
            <a:pPr marL="342900" indent="-342900">
              <a:buFontTx/>
              <a:buChar char="-"/>
            </a:pPr>
            <a:endParaRPr lang="fi-FI" dirty="0"/>
          </a:p>
          <a:p>
            <a:pPr marL="342900" indent="-342900">
              <a:buFontTx/>
              <a:buChar char="-"/>
            </a:pPr>
            <a:endParaRPr lang="fi-FI" dirty="0"/>
          </a:p>
          <a:p>
            <a:pPr marL="342900" indent="-342900">
              <a:buFontTx/>
              <a:buChar char="-"/>
            </a:pPr>
            <a:endParaRPr lang="fi-FI" dirty="0"/>
          </a:p>
        </p:txBody>
      </p:sp>
      <p:sp>
        <p:nvSpPr>
          <p:cNvPr id="4" name="Päivämäärän paikkamerkki 3">
            <a:extLst>
              <a:ext uri="{FF2B5EF4-FFF2-40B4-BE49-F238E27FC236}">
                <a16:creationId xmlns:a16="http://schemas.microsoft.com/office/drawing/2014/main" id="{F8173023-C7AC-44D4-8DB4-E0057A163DC5}"/>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458268D0-8CE1-4732-90D9-E678167DD37C}"/>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02DA754D-214C-414A-B280-310D1953D388}"/>
              </a:ext>
            </a:extLst>
          </p:cNvPr>
          <p:cNvSpPr>
            <a:spLocks noGrp="1"/>
          </p:cNvSpPr>
          <p:nvPr>
            <p:ph type="sldNum" sz="quarter" idx="12"/>
          </p:nvPr>
        </p:nvSpPr>
        <p:spPr/>
        <p:txBody>
          <a:bodyPr/>
          <a:lstStyle/>
          <a:p>
            <a:fld id="{A6E131DE-DA31-4CDF-828A-8EB206A3CD12}" type="slidenum">
              <a:rPr lang="en-GB" smtClean="0"/>
              <a:t>15</a:t>
            </a:fld>
            <a:endParaRPr lang="en-GB"/>
          </a:p>
        </p:txBody>
      </p:sp>
    </p:spTree>
    <p:extLst>
      <p:ext uri="{BB962C8B-B14F-4D97-AF65-F5344CB8AC3E}">
        <p14:creationId xmlns:p14="http://schemas.microsoft.com/office/powerpoint/2010/main" val="151057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F449B7-F3A8-42D3-82AD-DBF460A23CC1}"/>
              </a:ext>
            </a:extLst>
          </p:cNvPr>
          <p:cNvSpPr>
            <a:spLocks noGrp="1"/>
          </p:cNvSpPr>
          <p:nvPr>
            <p:ph type="title"/>
          </p:nvPr>
        </p:nvSpPr>
        <p:spPr>
          <a:xfrm>
            <a:off x="789560" y="822328"/>
            <a:ext cx="10515600" cy="953463"/>
          </a:xfrm>
        </p:spPr>
        <p:txBody>
          <a:bodyPr/>
          <a:lstStyle/>
          <a:p>
            <a:r>
              <a:rPr lang="fi-FI" dirty="0"/>
              <a:t>OPH 2017 ohje opetuksesta ja tilaisuuksista</a:t>
            </a:r>
            <a:br>
              <a:rPr lang="fi-FI" dirty="0"/>
            </a:br>
            <a:endParaRPr lang="fi-FI" sz="2000" dirty="0"/>
          </a:p>
        </p:txBody>
      </p:sp>
      <p:sp>
        <p:nvSpPr>
          <p:cNvPr id="3" name="Sisällön paikkamerkki 2">
            <a:extLst>
              <a:ext uri="{FF2B5EF4-FFF2-40B4-BE49-F238E27FC236}">
                <a16:creationId xmlns:a16="http://schemas.microsoft.com/office/drawing/2014/main" id="{054CFA3C-F5F9-4C09-97D8-439B80E5503F}"/>
              </a:ext>
            </a:extLst>
          </p:cNvPr>
          <p:cNvSpPr>
            <a:spLocks noGrp="1"/>
          </p:cNvSpPr>
          <p:nvPr>
            <p:ph idx="1"/>
          </p:nvPr>
        </p:nvSpPr>
        <p:spPr>
          <a:xfrm>
            <a:off x="789560" y="1775791"/>
            <a:ext cx="10515600" cy="4529896"/>
          </a:xfrm>
        </p:spPr>
        <p:txBody>
          <a:bodyPr/>
          <a:lstStyle/>
          <a:p>
            <a:pPr marL="0" indent="0">
              <a:spcAft>
                <a:spcPts val="0"/>
              </a:spcAft>
              <a:buNone/>
            </a:pPr>
            <a:r>
              <a:rPr lang="fi-FI" b="1" dirty="0"/>
              <a:t>Ohje uskonnon ja elämänkatsomustiedon opetuksen järjestämisestä sekä uskonnollisista tilaisuuksista</a:t>
            </a:r>
          </a:p>
          <a:p>
            <a:pPr marL="0" indent="0">
              <a:spcAft>
                <a:spcPts val="0"/>
              </a:spcAft>
              <a:buNone/>
            </a:pPr>
            <a:r>
              <a:rPr lang="fi-FI" b="1" dirty="0"/>
              <a:t>1. Uskonnon ja elämänkatsomustiedon opetus </a:t>
            </a:r>
          </a:p>
          <a:p>
            <a:pPr marL="0" indent="0">
              <a:spcAft>
                <a:spcPts val="0"/>
              </a:spcAft>
              <a:buNone/>
            </a:pPr>
            <a:r>
              <a:rPr lang="fi-FI" b="1" dirty="0"/>
              <a:t>1.1. Opiskelijan uskonnon ja elämänkatsomustiedon opiskelun järjestämisen vaihtoehdot</a:t>
            </a:r>
          </a:p>
          <a:p>
            <a:pPr marL="0" indent="0">
              <a:spcAft>
                <a:spcPts val="0"/>
              </a:spcAft>
              <a:buNone/>
            </a:pPr>
            <a:r>
              <a:rPr lang="fi-FI" b="1" dirty="0"/>
              <a:t>1.2. Uskonnon opetuksen luonne ja sisältö sekä opettajalta vaadittava kelpoisuus</a:t>
            </a:r>
          </a:p>
          <a:p>
            <a:pPr marL="0" indent="0">
              <a:spcAft>
                <a:spcPts val="0"/>
              </a:spcAft>
              <a:buNone/>
            </a:pPr>
            <a:r>
              <a:rPr lang="fi-FI" b="1" dirty="0"/>
              <a:t>(2. Katsomuskasvatus esiopetuksessa)</a:t>
            </a:r>
          </a:p>
          <a:p>
            <a:pPr marL="0" indent="0">
              <a:spcAft>
                <a:spcPts val="0"/>
              </a:spcAft>
              <a:buNone/>
            </a:pPr>
            <a:r>
              <a:rPr lang="fi-FI" b="1" dirty="0"/>
              <a:t>3. Perinteiset juhlat ja uskonnolliset tilaisuudet lukiossa</a:t>
            </a:r>
          </a:p>
          <a:p>
            <a:pPr marL="0" indent="0">
              <a:spcAft>
                <a:spcPts val="0"/>
              </a:spcAft>
              <a:buNone/>
            </a:pPr>
            <a:r>
              <a:rPr lang="fi-FI" b="1" dirty="0"/>
              <a:t>3.1. Perinteiset juhlat</a:t>
            </a:r>
          </a:p>
          <a:p>
            <a:pPr marL="0" indent="0">
              <a:spcAft>
                <a:spcPts val="0"/>
              </a:spcAft>
              <a:buNone/>
            </a:pPr>
            <a:r>
              <a:rPr lang="fi-FI" b="1" dirty="0"/>
              <a:t>3.2. Lukion uskonnolliset tilaisuudet</a:t>
            </a:r>
          </a:p>
          <a:p>
            <a:pPr marL="0" indent="0">
              <a:spcAft>
                <a:spcPts val="0"/>
              </a:spcAft>
              <a:buNone/>
            </a:pPr>
            <a:r>
              <a:rPr lang="fi-FI" b="1" dirty="0"/>
              <a:t>4. Yhteistyö huoltajien kanssa / Osallistumisesta ilmoittaminen ja henkilötietojen käsittely</a:t>
            </a:r>
            <a:endParaRPr lang="fi-FI" dirty="0"/>
          </a:p>
        </p:txBody>
      </p:sp>
      <p:sp>
        <p:nvSpPr>
          <p:cNvPr id="4" name="Päivämäärän paikkamerkki 3">
            <a:extLst>
              <a:ext uri="{FF2B5EF4-FFF2-40B4-BE49-F238E27FC236}">
                <a16:creationId xmlns:a16="http://schemas.microsoft.com/office/drawing/2014/main" id="{2B6D7B85-D77D-43F3-B3B9-AF53A9FD9A14}"/>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9CD23A02-70AD-4B25-9EC1-9699A4CC59F3}"/>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1A647F0A-6095-41DD-8061-D9EEE8EC38EC}"/>
              </a:ext>
            </a:extLst>
          </p:cNvPr>
          <p:cNvSpPr>
            <a:spLocks noGrp="1"/>
          </p:cNvSpPr>
          <p:nvPr>
            <p:ph type="sldNum" sz="quarter" idx="12"/>
          </p:nvPr>
        </p:nvSpPr>
        <p:spPr/>
        <p:txBody>
          <a:bodyPr/>
          <a:lstStyle/>
          <a:p>
            <a:fld id="{A6E131DE-DA31-4CDF-828A-8EB206A3CD12}" type="slidenum">
              <a:rPr lang="en-GB" smtClean="0"/>
              <a:t>16</a:t>
            </a:fld>
            <a:endParaRPr lang="en-GB"/>
          </a:p>
        </p:txBody>
      </p:sp>
    </p:spTree>
    <p:extLst>
      <p:ext uri="{BB962C8B-B14F-4D97-AF65-F5344CB8AC3E}">
        <p14:creationId xmlns:p14="http://schemas.microsoft.com/office/powerpoint/2010/main" val="213885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626375-F6AE-4A3A-89BD-9E43726201E9}"/>
              </a:ext>
            </a:extLst>
          </p:cNvPr>
          <p:cNvSpPr>
            <a:spLocks noGrp="1"/>
          </p:cNvSpPr>
          <p:nvPr>
            <p:ph type="title"/>
          </p:nvPr>
        </p:nvSpPr>
        <p:spPr>
          <a:xfrm>
            <a:off x="789560" y="822328"/>
            <a:ext cx="10515600" cy="781185"/>
          </a:xfrm>
        </p:spPr>
        <p:txBody>
          <a:bodyPr/>
          <a:lstStyle/>
          <a:p>
            <a:r>
              <a:rPr lang="fi-FI"/>
              <a:t>Ohjeissa ei </a:t>
            </a:r>
            <a:r>
              <a:rPr lang="fi-FI" dirty="0"/>
              <a:t>uusia linjauksia, hiukan tiukempi</a:t>
            </a:r>
          </a:p>
        </p:txBody>
      </p:sp>
      <p:sp>
        <p:nvSpPr>
          <p:cNvPr id="3" name="Sisällön paikkamerkki 2">
            <a:extLst>
              <a:ext uri="{FF2B5EF4-FFF2-40B4-BE49-F238E27FC236}">
                <a16:creationId xmlns:a16="http://schemas.microsoft.com/office/drawing/2014/main" id="{9E4714B7-9D5D-4FB9-98B3-AECD8144D551}"/>
              </a:ext>
            </a:extLst>
          </p:cNvPr>
          <p:cNvSpPr>
            <a:spLocks noGrp="1"/>
          </p:cNvSpPr>
          <p:nvPr>
            <p:ph idx="1"/>
          </p:nvPr>
        </p:nvSpPr>
        <p:spPr>
          <a:xfrm>
            <a:off x="789560" y="1789043"/>
            <a:ext cx="10515600" cy="4387919"/>
          </a:xfrm>
        </p:spPr>
        <p:txBody>
          <a:bodyPr/>
          <a:lstStyle/>
          <a:p>
            <a:pPr marL="342900" indent="-342900">
              <a:buFontTx/>
              <a:buChar char="-"/>
            </a:pPr>
            <a:r>
              <a:rPr lang="fi-FI" dirty="0"/>
              <a:t>Opetuksen järjestäjä voi päättää ettei työaikana ole uskonnollisia tilaisuuksia</a:t>
            </a:r>
          </a:p>
          <a:p>
            <a:pPr marL="342900" indent="-342900">
              <a:buFontTx/>
              <a:buChar char="-"/>
            </a:pPr>
            <a:r>
              <a:rPr lang="fi-FI" dirty="0"/>
              <a:t>Vaihtoehtoinen tilaisuus, jos on uskonnon harjoittamista sisältävä tilaisuus</a:t>
            </a:r>
          </a:p>
          <a:p>
            <a:pPr marL="342900" indent="-342900">
              <a:buFontTx/>
              <a:buChar char="-"/>
            </a:pPr>
            <a:r>
              <a:rPr lang="fi-FI" dirty="0"/>
              <a:t>Pitää tiedottaa kaikkien tilaisuuksien ohjelmasta, jos uskonnollisia elementtejä, jotta aito mahdollisuus valita + pyytää yksilöllisiä järjestelyjä</a:t>
            </a:r>
          </a:p>
          <a:p>
            <a:pPr marL="342900" indent="-342900">
              <a:buFontTx/>
              <a:buChar char="-"/>
            </a:pPr>
            <a:r>
              <a:rPr lang="fi-FI" dirty="0"/>
              <a:t>Henkilötietojen käsittelystä tarkemmat ohjeet</a:t>
            </a:r>
          </a:p>
          <a:p>
            <a:pPr marL="342900" indent="-342900">
              <a:buFontTx/>
              <a:buChar char="-"/>
            </a:pPr>
            <a:r>
              <a:rPr lang="fi-FI" dirty="0"/>
              <a:t>Uutena varhaiskasvatuksen ohjeet</a:t>
            </a:r>
          </a:p>
          <a:p>
            <a:pPr marL="342900" indent="-342900">
              <a:buFontTx/>
              <a:buChar char="-"/>
            </a:pPr>
            <a:r>
              <a:rPr lang="fi-FI" dirty="0"/>
              <a:t>Ohjeissa edelleen ongelmia</a:t>
            </a:r>
          </a:p>
          <a:p>
            <a:pPr marL="342900" indent="-342900">
              <a:buFontTx/>
              <a:buChar char="-"/>
            </a:pPr>
            <a:r>
              <a:rPr lang="fi-FI" dirty="0"/>
              <a:t>Suurin ongelma, ettei ohjeita noudateta</a:t>
            </a:r>
          </a:p>
        </p:txBody>
      </p:sp>
      <p:sp>
        <p:nvSpPr>
          <p:cNvPr id="4" name="Päivämäärän paikkamerkki 3">
            <a:extLst>
              <a:ext uri="{FF2B5EF4-FFF2-40B4-BE49-F238E27FC236}">
                <a16:creationId xmlns:a16="http://schemas.microsoft.com/office/drawing/2014/main" id="{D70D2838-98F4-48F8-A5F2-EF3392D66513}"/>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15B5ECEA-35E6-4F8B-AC66-DFB7A3CF3D45}"/>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9708D746-DE4A-4978-B457-04DBA1888772}"/>
              </a:ext>
            </a:extLst>
          </p:cNvPr>
          <p:cNvSpPr>
            <a:spLocks noGrp="1"/>
          </p:cNvSpPr>
          <p:nvPr>
            <p:ph type="sldNum" sz="quarter" idx="12"/>
          </p:nvPr>
        </p:nvSpPr>
        <p:spPr/>
        <p:txBody>
          <a:bodyPr/>
          <a:lstStyle/>
          <a:p>
            <a:fld id="{A6E131DE-DA31-4CDF-828A-8EB206A3CD12}" type="slidenum">
              <a:rPr lang="en-GB" smtClean="0"/>
              <a:t>17</a:t>
            </a:fld>
            <a:endParaRPr lang="en-GB"/>
          </a:p>
        </p:txBody>
      </p:sp>
    </p:spTree>
    <p:extLst>
      <p:ext uri="{BB962C8B-B14F-4D97-AF65-F5344CB8AC3E}">
        <p14:creationId xmlns:p14="http://schemas.microsoft.com/office/powerpoint/2010/main" val="1524370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82F95-2D2C-4DF8-9533-8BF2B802F5DB}"/>
              </a:ext>
            </a:extLst>
          </p:cNvPr>
          <p:cNvSpPr>
            <a:spLocks noGrp="1"/>
          </p:cNvSpPr>
          <p:nvPr>
            <p:ph type="title"/>
          </p:nvPr>
        </p:nvSpPr>
        <p:spPr>
          <a:xfrm>
            <a:off x="789560" y="822328"/>
            <a:ext cx="10515600" cy="966715"/>
          </a:xfrm>
        </p:spPr>
        <p:txBody>
          <a:bodyPr/>
          <a:lstStyle/>
          <a:p>
            <a:r>
              <a:rPr lang="fi-FI" dirty="0" err="1"/>
              <a:t>OPH:n</a:t>
            </a:r>
            <a:r>
              <a:rPr lang="fi-FI" dirty="0"/>
              <a:t> ohjeessa:</a:t>
            </a:r>
          </a:p>
        </p:txBody>
      </p:sp>
      <p:sp>
        <p:nvSpPr>
          <p:cNvPr id="3" name="Sisällön paikkamerkki 2">
            <a:extLst>
              <a:ext uri="{FF2B5EF4-FFF2-40B4-BE49-F238E27FC236}">
                <a16:creationId xmlns:a16="http://schemas.microsoft.com/office/drawing/2014/main" id="{70DDC05F-3222-4275-9E10-723E9FFB08BC}"/>
              </a:ext>
            </a:extLst>
          </p:cNvPr>
          <p:cNvSpPr>
            <a:spLocks noGrp="1"/>
          </p:cNvSpPr>
          <p:nvPr>
            <p:ph idx="1"/>
          </p:nvPr>
        </p:nvSpPr>
        <p:spPr>
          <a:xfrm>
            <a:off x="789560" y="2203553"/>
            <a:ext cx="10515600" cy="3973409"/>
          </a:xfrm>
        </p:spPr>
        <p:txBody>
          <a:bodyPr/>
          <a:lstStyle/>
          <a:p>
            <a:pPr marL="0" indent="0">
              <a:buNone/>
            </a:pPr>
            <a:r>
              <a:rPr lang="fi-FI" dirty="0"/>
              <a:t>Uskonnolliset tilaisuudet ja toimitukset ovat uskonnon harjoittamista, </a:t>
            </a:r>
            <a:r>
              <a:rPr lang="fi-FI" b="1" dirty="0"/>
              <a:t>uskonnon harjoittaminen on aina vapaaehtoista</a:t>
            </a:r>
          </a:p>
          <a:p>
            <a:pPr marL="0" indent="0">
              <a:buNone/>
            </a:pPr>
            <a:r>
              <a:rPr lang="fi-FI" dirty="0"/>
              <a:t>Uskonnolliset tilaisuudet ja toimitukset tulee järjestää erillään muusta toiminnasta ja niille tulee olla vaihtoehto, ja näistä pitää tiedottaa.</a:t>
            </a:r>
          </a:p>
          <a:p>
            <a:pPr marL="0" indent="0">
              <a:buNone/>
            </a:pPr>
            <a:r>
              <a:rPr lang="fi-FI" dirty="0"/>
              <a:t>Tulee huolehtia, että vapaus olla osallistumatta uskonnon harjoittamiseen toteutuu myös käytännössä, esimerkiksi siten, että vaihtoehtoiset tilaisuudet järjestetään fyysisesti erillään. </a:t>
            </a:r>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2AAD56A5-D6FD-487C-9F9F-4513A6083FAC}"/>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72EA344E-00C7-4A41-BB4C-1035A4A80EAA}"/>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F82138EE-674C-41DD-8EDF-6ED69BF5701C}"/>
              </a:ext>
            </a:extLst>
          </p:cNvPr>
          <p:cNvSpPr>
            <a:spLocks noGrp="1"/>
          </p:cNvSpPr>
          <p:nvPr>
            <p:ph type="sldNum" sz="quarter" idx="12"/>
          </p:nvPr>
        </p:nvSpPr>
        <p:spPr/>
        <p:txBody>
          <a:bodyPr/>
          <a:lstStyle/>
          <a:p>
            <a:fld id="{A6E131DE-DA31-4CDF-828A-8EB206A3CD12}" type="slidenum">
              <a:rPr lang="en-GB" smtClean="0"/>
              <a:t>18</a:t>
            </a:fld>
            <a:endParaRPr lang="en-GB"/>
          </a:p>
        </p:txBody>
      </p:sp>
    </p:spTree>
    <p:extLst>
      <p:ext uri="{BB962C8B-B14F-4D97-AF65-F5344CB8AC3E}">
        <p14:creationId xmlns:p14="http://schemas.microsoft.com/office/powerpoint/2010/main" val="81216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04EB83-C7D0-4D59-B4EE-203A153D9304}"/>
              </a:ext>
            </a:extLst>
          </p:cNvPr>
          <p:cNvSpPr>
            <a:spLocks noGrp="1"/>
          </p:cNvSpPr>
          <p:nvPr>
            <p:ph type="title"/>
          </p:nvPr>
        </p:nvSpPr>
        <p:spPr/>
        <p:txBody>
          <a:bodyPr/>
          <a:lstStyle/>
          <a:p>
            <a:r>
              <a:rPr lang="fi-FI" dirty="0" err="1"/>
              <a:t>OPH:n</a:t>
            </a:r>
            <a:r>
              <a:rPr lang="fi-FI" dirty="0"/>
              <a:t> ohjeessa:</a:t>
            </a:r>
          </a:p>
        </p:txBody>
      </p:sp>
      <p:sp>
        <p:nvSpPr>
          <p:cNvPr id="3" name="Sisällön paikkamerkki 2">
            <a:extLst>
              <a:ext uri="{FF2B5EF4-FFF2-40B4-BE49-F238E27FC236}">
                <a16:creationId xmlns:a16="http://schemas.microsoft.com/office/drawing/2014/main" id="{368787E1-9AB4-4EBA-A59F-E59B62E3637B}"/>
              </a:ext>
            </a:extLst>
          </p:cNvPr>
          <p:cNvSpPr>
            <a:spLocks noGrp="1"/>
          </p:cNvSpPr>
          <p:nvPr>
            <p:ph idx="1"/>
          </p:nvPr>
        </p:nvSpPr>
        <p:spPr>
          <a:xfrm>
            <a:off x="789560" y="2020642"/>
            <a:ext cx="10515600" cy="3871507"/>
          </a:xfrm>
        </p:spPr>
        <p:txBody>
          <a:bodyPr/>
          <a:lstStyle/>
          <a:p>
            <a:pPr marL="0" indent="0">
              <a:buNone/>
            </a:pPr>
            <a:r>
              <a:rPr lang="fi-FI" dirty="0"/>
              <a:t>Tulee varmistua siitä, että käytännön järjestelyt voidaan toteuttaa siten, ettei oppilaiden yhdenvertainen kohtelu vaarannu ja ettei leimautumista aiheudu. </a:t>
            </a:r>
          </a:p>
          <a:p>
            <a:pPr marL="0" indent="0">
              <a:buNone/>
            </a:pPr>
            <a:r>
              <a:rPr lang="fi-FI" dirty="0"/>
              <a:t>Uskonnollinen elementti tilaisuudessa (</a:t>
            </a:r>
            <a:r>
              <a:rPr lang="fi-FI" dirty="0" err="1"/>
              <a:t>esim</a:t>
            </a:r>
            <a:r>
              <a:rPr lang="fi-FI" dirty="0"/>
              <a:t> suvivirsi kevätjuhlassa): vapautetaan tästä osasta, ”hienotunteisesti ja mahdollisimman vähän huomiota herättävästi”.</a:t>
            </a:r>
          </a:p>
          <a:p>
            <a:pPr marL="0" indent="0">
              <a:buNone/>
            </a:pPr>
            <a:endParaRPr lang="fi-FI" dirty="0"/>
          </a:p>
          <a:p>
            <a:pPr marL="0" indent="0">
              <a:buNone/>
            </a:pPr>
            <a:r>
              <a:rPr lang="fi-FI" dirty="0"/>
              <a:t>Osallistumisesta voi ilmoittaa pysyvästi, mutta silti oikeus ilmoittaa myös kertaluontoisesti</a:t>
            </a:r>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6A7E3685-C9EF-4062-8D28-9576302945B6}"/>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C54EDC96-4E0B-471A-9A47-0EE4F5A0EC40}"/>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4F20499A-A379-4967-B05A-81AED24527BE}"/>
              </a:ext>
            </a:extLst>
          </p:cNvPr>
          <p:cNvSpPr>
            <a:spLocks noGrp="1"/>
          </p:cNvSpPr>
          <p:nvPr>
            <p:ph type="sldNum" sz="quarter" idx="12"/>
          </p:nvPr>
        </p:nvSpPr>
        <p:spPr/>
        <p:txBody>
          <a:bodyPr/>
          <a:lstStyle/>
          <a:p>
            <a:fld id="{A6E131DE-DA31-4CDF-828A-8EB206A3CD12}" type="slidenum">
              <a:rPr lang="en-GB" smtClean="0"/>
              <a:t>19</a:t>
            </a:fld>
            <a:endParaRPr lang="en-GB"/>
          </a:p>
        </p:txBody>
      </p:sp>
    </p:spTree>
    <p:extLst>
      <p:ext uri="{BB962C8B-B14F-4D97-AF65-F5344CB8AC3E}">
        <p14:creationId xmlns:p14="http://schemas.microsoft.com/office/powerpoint/2010/main" val="228451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86A04-EFF8-449E-9789-F5E00BDF2BFE}"/>
              </a:ext>
            </a:extLst>
          </p:cNvPr>
          <p:cNvSpPr>
            <a:spLocks noGrp="1"/>
          </p:cNvSpPr>
          <p:nvPr>
            <p:ph type="title"/>
          </p:nvPr>
        </p:nvSpPr>
        <p:spPr>
          <a:xfrm>
            <a:off x="789560" y="822329"/>
            <a:ext cx="10515600" cy="993220"/>
          </a:xfrm>
        </p:spPr>
        <p:txBody>
          <a:bodyPr/>
          <a:lstStyle/>
          <a:p>
            <a:r>
              <a:rPr lang="fi-FI" dirty="0"/>
              <a:t>Katsomusopetuksen järjestelyt</a:t>
            </a:r>
          </a:p>
        </p:txBody>
      </p:sp>
      <p:sp>
        <p:nvSpPr>
          <p:cNvPr id="3" name="Sisällön paikkamerkki 2">
            <a:extLst>
              <a:ext uri="{FF2B5EF4-FFF2-40B4-BE49-F238E27FC236}">
                <a16:creationId xmlns:a16="http://schemas.microsoft.com/office/drawing/2014/main" id="{2900EA5B-C2E6-4897-ADCE-644312A82521}"/>
              </a:ext>
            </a:extLst>
          </p:cNvPr>
          <p:cNvSpPr>
            <a:spLocks noGrp="1"/>
          </p:cNvSpPr>
          <p:nvPr>
            <p:ph idx="1"/>
          </p:nvPr>
        </p:nvSpPr>
        <p:spPr>
          <a:xfrm>
            <a:off x="789560" y="1603513"/>
            <a:ext cx="10515600" cy="4573449"/>
          </a:xfrm>
        </p:spPr>
        <p:txBody>
          <a:bodyPr/>
          <a:lstStyle/>
          <a:p>
            <a:r>
              <a:rPr lang="fi-FI" dirty="0"/>
              <a:t>Monien maiden katsomusopetuksen järjestelyistä poiketen suomalainen järjestelmä pyrkii turvaamaan sekä negatiivisen että positiivisen uskonnonvapauden yhteiskunnassa, jossa on yksi suuri enemmistöuskonto, kasvava uskonnoton väestönosa ja erikokoisia pieniä uskonnollisia yhdyskuntia.</a:t>
            </a:r>
          </a:p>
          <a:p>
            <a:pPr marL="0" indent="0">
              <a:buNone/>
            </a:pPr>
            <a:endParaRPr lang="fi-FI" dirty="0"/>
          </a:p>
          <a:p>
            <a:r>
              <a:rPr lang="fi-FI" dirty="0"/>
              <a:t>Lähtökohtaisesti yhdenvertainen kohtelu kaikenlaisten katsomusten edustajille</a:t>
            </a:r>
          </a:p>
          <a:p>
            <a:r>
              <a:rPr lang="fi-FI" dirty="0"/>
              <a:t>Vähentää tarvetta uskonnollisille kouluille ja </a:t>
            </a:r>
            <a:r>
              <a:rPr lang="fi-FI" dirty="0" err="1"/>
              <a:t>esim</a:t>
            </a:r>
            <a:r>
              <a:rPr lang="fi-FI" dirty="0"/>
              <a:t> vaaraa radikalisoitua</a:t>
            </a:r>
          </a:p>
          <a:p>
            <a:r>
              <a:rPr lang="fi-FI" dirty="0"/>
              <a:t>Rakentaa pohjaa kulttuurisen moninaisuuden ymmärtämiselle ja arvostamiselle</a:t>
            </a:r>
          </a:p>
        </p:txBody>
      </p:sp>
      <p:sp>
        <p:nvSpPr>
          <p:cNvPr id="4" name="Päivämäärän paikkamerkki 3">
            <a:extLst>
              <a:ext uri="{FF2B5EF4-FFF2-40B4-BE49-F238E27FC236}">
                <a16:creationId xmlns:a16="http://schemas.microsoft.com/office/drawing/2014/main" id="{A1270E3C-7082-4672-B283-0208FA222CE5}"/>
              </a:ext>
            </a:extLst>
          </p:cNvPr>
          <p:cNvSpPr>
            <a:spLocks noGrp="1"/>
          </p:cNvSpPr>
          <p:nvPr>
            <p:ph type="dt" sz="half" idx="10"/>
          </p:nvPr>
        </p:nvSpPr>
        <p:spPr/>
        <p:txBody>
          <a:bodyPr/>
          <a:lstStyle/>
          <a:p>
            <a:fld id="{5A93E190-C3B8-4F0D-BC5A-414A6F0316F6}" type="datetime1">
              <a:rPr lang="en-GB" smtClean="0"/>
              <a:t>22/11/2018</a:t>
            </a:fld>
            <a:endParaRPr lang="en-GB"/>
          </a:p>
        </p:txBody>
      </p:sp>
      <p:sp>
        <p:nvSpPr>
          <p:cNvPr id="5" name="Alatunnisteen paikkamerkki 4">
            <a:extLst>
              <a:ext uri="{FF2B5EF4-FFF2-40B4-BE49-F238E27FC236}">
                <a16:creationId xmlns:a16="http://schemas.microsoft.com/office/drawing/2014/main" id="{8B6DE0FC-5DC1-424C-90A0-ECFCE8FE8D35}"/>
              </a:ext>
            </a:extLst>
          </p:cNvPr>
          <p:cNvSpPr>
            <a:spLocks noGrp="1"/>
          </p:cNvSpPr>
          <p:nvPr>
            <p:ph type="ftr" sz="quarter" idx="11"/>
          </p:nvPr>
        </p:nvSpPr>
        <p:spPr/>
        <p:txBody>
          <a:bodyPr/>
          <a:lstStyle/>
          <a:p>
            <a:r>
              <a:rPr lang="en-GB"/>
              <a:t>Opetushallitus</a:t>
            </a:r>
            <a:endParaRPr lang="en-GB" dirty="0"/>
          </a:p>
        </p:txBody>
      </p:sp>
      <p:sp>
        <p:nvSpPr>
          <p:cNvPr id="6" name="Dian numeron paikkamerkki 5">
            <a:extLst>
              <a:ext uri="{FF2B5EF4-FFF2-40B4-BE49-F238E27FC236}">
                <a16:creationId xmlns:a16="http://schemas.microsoft.com/office/drawing/2014/main" id="{5C9DEB3A-04DC-4F1E-86CF-E83A7796C267}"/>
              </a:ext>
            </a:extLst>
          </p:cNvPr>
          <p:cNvSpPr>
            <a:spLocks noGrp="1"/>
          </p:cNvSpPr>
          <p:nvPr>
            <p:ph type="sldNum" sz="quarter" idx="12"/>
          </p:nvPr>
        </p:nvSpPr>
        <p:spPr/>
        <p:txBody>
          <a:bodyPr/>
          <a:lstStyle/>
          <a:p>
            <a:fld id="{A6E131DE-DA31-4CDF-828A-8EB206A3CD12}" type="slidenum">
              <a:rPr lang="en-GB" smtClean="0"/>
              <a:t>2</a:t>
            </a:fld>
            <a:endParaRPr lang="en-GB"/>
          </a:p>
        </p:txBody>
      </p:sp>
    </p:spTree>
    <p:extLst>
      <p:ext uri="{BB962C8B-B14F-4D97-AF65-F5344CB8AC3E}">
        <p14:creationId xmlns:p14="http://schemas.microsoft.com/office/powerpoint/2010/main" val="258080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8FCD74-CBBD-4DA5-9D55-DE9E34026D42}"/>
              </a:ext>
            </a:extLst>
          </p:cNvPr>
          <p:cNvSpPr>
            <a:spLocks noGrp="1"/>
          </p:cNvSpPr>
          <p:nvPr>
            <p:ph type="title"/>
          </p:nvPr>
        </p:nvSpPr>
        <p:spPr/>
        <p:txBody>
          <a:bodyPr/>
          <a:lstStyle/>
          <a:p>
            <a:r>
              <a:rPr lang="fi-FI" dirty="0"/>
              <a:t>Vantaan ja Oulun päätökset </a:t>
            </a:r>
            <a:br>
              <a:rPr lang="fi-FI" dirty="0"/>
            </a:br>
            <a:r>
              <a:rPr lang="fi-FI" sz="2000" b="0" dirty="0"/>
              <a:t>(EOAK/2685/2017 14.2.18, EOAK/6540/2017 22.3.2018</a:t>
            </a:r>
            <a:br>
              <a:rPr lang="fi-FI" dirty="0"/>
            </a:br>
            <a:endParaRPr lang="fi-FI" dirty="0"/>
          </a:p>
        </p:txBody>
      </p:sp>
      <p:sp>
        <p:nvSpPr>
          <p:cNvPr id="3" name="Sisällön paikkamerkki 2">
            <a:extLst>
              <a:ext uri="{FF2B5EF4-FFF2-40B4-BE49-F238E27FC236}">
                <a16:creationId xmlns:a16="http://schemas.microsoft.com/office/drawing/2014/main" id="{9BB01DB5-C84E-49F3-95A6-8D1DA2B8DBCF}"/>
              </a:ext>
            </a:extLst>
          </p:cNvPr>
          <p:cNvSpPr>
            <a:spLocks noGrp="1"/>
          </p:cNvSpPr>
          <p:nvPr>
            <p:ph idx="1"/>
          </p:nvPr>
        </p:nvSpPr>
        <p:spPr>
          <a:xfrm>
            <a:off x="789560" y="1550505"/>
            <a:ext cx="10515600" cy="4626458"/>
          </a:xfrm>
        </p:spPr>
        <p:txBody>
          <a:bodyPr/>
          <a:lstStyle/>
          <a:p>
            <a:pPr marL="0" indent="0">
              <a:spcAft>
                <a:spcPts val="0"/>
              </a:spcAft>
              <a:buNone/>
            </a:pPr>
            <a:endParaRPr lang="fi-FI" i="1" dirty="0"/>
          </a:p>
          <a:p>
            <a:pPr marL="0" indent="0">
              <a:spcAft>
                <a:spcPts val="0"/>
              </a:spcAft>
              <a:buNone/>
            </a:pPr>
            <a:r>
              <a:rPr lang="fi-FI" i="1" dirty="0"/>
              <a:t>Vantaa: ei ilmoitettu riittävän hyvin vaihtoehdosta, ”huono” korvaava tilaisuus</a:t>
            </a:r>
          </a:p>
          <a:p>
            <a:pPr marL="0" indent="0">
              <a:spcAft>
                <a:spcPts val="0"/>
              </a:spcAft>
              <a:buNone/>
            </a:pPr>
            <a:r>
              <a:rPr lang="fi-FI" dirty="0"/>
              <a:t>Päätös: ”Kantelun ja saadun selvityksen perusteella pidän menettelyä edellä kerrotulla tavalla arvostelulle alttiina.”</a:t>
            </a:r>
          </a:p>
          <a:p>
            <a:pPr marL="0" indent="0">
              <a:spcAft>
                <a:spcPts val="0"/>
              </a:spcAft>
              <a:buNone/>
            </a:pPr>
            <a:endParaRPr lang="fi-FI" i="1" dirty="0"/>
          </a:p>
          <a:p>
            <a:pPr marL="0" indent="0">
              <a:spcAft>
                <a:spcPts val="0"/>
              </a:spcAft>
              <a:buNone/>
            </a:pPr>
            <a:r>
              <a:rPr lang="fi-FI" i="1" dirty="0"/>
              <a:t>Oulu: uskonnollisille päivänavauksille ei vaihtoehtoa (”vapautus”), ei tiedotettu</a:t>
            </a:r>
          </a:p>
          <a:p>
            <a:pPr marL="0" indent="0">
              <a:spcAft>
                <a:spcPts val="0"/>
              </a:spcAft>
              <a:buNone/>
            </a:pPr>
            <a:r>
              <a:rPr lang="fi-FI" dirty="0"/>
              <a:t>Päätös: ”Pidän koulun menettelyä selvän virheellisenä ja oppilaiden ja heidän huoltajiensa perusoikeuksia vaarantavana … oppilaat ja heidän huoltajansa ovat menettäneet todellisen ja aidon vapauden valita, osallistuuko oppilas tilaisuuksiin. </a:t>
            </a:r>
            <a:r>
              <a:rPr lang="fi-FI" dirty="0" err="1"/>
              <a:t>EIT:n</a:t>
            </a:r>
            <a:r>
              <a:rPr lang="fi-FI" dirty="0"/>
              <a:t> ratkaisukäytännön valossa ei liene ainakaan kaikissa olosuhteissa myöskään hyväksyttävä järjestely esimerkiksi se, että opettajat siirtäisivät uskonnollista ainesta sisältäviin tilaisuuksiin osallistumattomat oppilaat tuoksi aikaa pois luokkahuoneesta muihin tiloihin.”</a:t>
            </a:r>
          </a:p>
          <a:p>
            <a:pPr marL="0" indent="0">
              <a:spcAft>
                <a:spcPts val="0"/>
              </a:spcAft>
              <a:buNone/>
            </a:pPr>
            <a:endParaRPr lang="fi-FI" dirty="0"/>
          </a:p>
          <a:p>
            <a:pPr marL="0" indent="0">
              <a:spcAft>
                <a:spcPts val="0"/>
              </a:spcAft>
              <a:buNone/>
            </a:pPr>
            <a:endParaRPr lang="fi-FI" dirty="0"/>
          </a:p>
          <a:p>
            <a:pPr marL="0" indent="0">
              <a:spcAft>
                <a:spcPts val="0"/>
              </a:spcAft>
              <a:buNone/>
            </a:pPr>
            <a:endParaRPr lang="fi-FI" dirty="0"/>
          </a:p>
          <a:p>
            <a:endParaRPr lang="fi-FI" dirty="0"/>
          </a:p>
        </p:txBody>
      </p:sp>
      <p:sp>
        <p:nvSpPr>
          <p:cNvPr id="4" name="Päivämäärän paikkamerkki 3">
            <a:extLst>
              <a:ext uri="{FF2B5EF4-FFF2-40B4-BE49-F238E27FC236}">
                <a16:creationId xmlns:a16="http://schemas.microsoft.com/office/drawing/2014/main" id="{0AC8E973-689C-4835-BEA3-59405F987CED}"/>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677BC946-6207-4B0B-B401-72DDF3C767DD}"/>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66E36E99-252E-47DC-9B59-0BA28858C425}"/>
              </a:ext>
            </a:extLst>
          </p:cNvPr>
          <p:cNvSpPr>
            <a:spLocks noGrp="1"/>
          </p:cNvSpPr>
          <p:nvPr>
            <p:ph type="sldNum" sz="quarter" idx="12"/>
          </p:nvPr>
        </p:nvSpPr>
        <p:spPr/>
        <p:txBody>
          <a:bodyPr/>
          <a:lstStyle/>
          <a:p>
            <a:fld id="{A6E131DE-DA31-4CDF-828A-8EB206A3CD12}" type="slidenum">
              <a:rPr lang="en-GB" smtClean="0"/>
              <a:t>20</a:t>
            </a:fld>
            <a:endParaRPr lang="en-GB"/>
          </a:p>
        </p:txBody>
      </p:sp>
    </p:spTree>
    <p:extLst>
      <p:ext uri="{BB962C8B-B14F-4D97-AF65-F5344CB8AC3E}">
        <p14:creationId xmlns:p14="http://schemas.microsoft.com/office/powerpoint/2010/main" val="912825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663033-FF49-485E-A330-675A2BC61963}"/>
              </a:ext>
            </a:extLst>
          </p:cNvPr>
          <p:cNvSpPr>
            <a:spLocks noGrp="1"/>
          </p:cNvSpPr>
          <p:nvPr>
            <p:ph type="title"/>
          </p:nvPr>
        </p:nvSpPr>
        <p:spPr>
          <a:xfrm>
            <a:off x="789560" y="822328"/>
            <a:ext cx="10515600" cy="767933"/>
          </a:xfrm>
        </p:spPr>
        <p:txBody>
          <a:bodyPr/>
          <a:lstStyle/>
          <a:p>
            <a:r>
              <a:rPr lang="fi-FI" dirty="0"/>
              <a:t>Kanteluratkaisuissa tehtyjä linjauksia</a:t>
            </a:r>
          </a:p>
        </p:txBody>
      </p:sp>
      <p:sp>
        <p:nvSpPr>
          <p:cNvPr id="3" name="Sisällön paikkamerkki 2">
            <a:extLst>
              <a:ext uri="{FF2B5EF4-FFF2-40B4-BE49-F238E27FC236}">
                <a16:creationId xmlns:a16="http://schemas.microsoft.com/office/drawing/2014/main" id="{124B3337-6CCA-469F-BCE3-8D3EA2AB4BCB}"/>
              </a:ext>
            </a:extLst>
          </p:cNvPr>
          <p:cNvSpPr>
            <a:spLocks noGrp="1"/>
          </p:cNvSpPr>
          <p:nvPr>
            <p:ph idx="1"/>
          </p:nvPr>
        </p:nvSpPr>
        <p:spPr>
          <a:xfrm>
            <a:off x="789560" y="1590261"/>
            <a:ext cx="10515600" cy="4560197"/>
          </a:xfrm>
        </p:spPr>
        <p:txBody>
          <a:bodyPr/>
          <a:lstStyle/>
          <a:p>
            <a:pPr marL="0" indent="0">
              <a:spcAft>
                <a:spcPts val="0"/>
              </a:spcAft>
              <a:buNone/>
            </a:pPr>
            <a:r>
              <a:rPr lang="fi-FI" dirty="0"/>
              <a:t>perustuslaki </a:t>
            </a:r>
          </a:p>
          <a:p>
            <a:pPr marL="0" indent="0">
              <a:spcAft>
                <a:spcPts val="0"/>
              </a:spcAft>
              <a:buNone/>
            </a:pPr>
            <a:r>
              <a:rPr lang="fi-FI" dirty="0"/>
              <a:t>6§ ei saa asettaa eri asemaan</a:t>
            </a:r>
          </a:p>
          <a:p>
            <a:pPr marL="0" indent="0">
              <a:spcAft>
                <a:spcPts val="0"/>
              </a:spcAft>
              <a:buNone/>
            </a:pPr>
            <a:r>
              <a:rPr lang="fi-FI" dirty="0"/>
              <a:t>11§ uskonnon ja omantunnon vapaus toteutuu</a:t>
            </a:r>
          </a:p>
          <a:p>
            <a:pPr marL="0" indent="0">
              <a:spcAft>
                <a:spcPts val="0"/>
              </a:spcAft>
              <a:buNone/>
            </a:pPr>
            <a:r>
              <a:rPr lang="fi-FI" dirty="0"/>
              <a:t>22§ julkisen vallan on turvattava perusoikeuksien ja ihmisoikeuksien toteutuminen</a:t>
            </a:r>
          </a:p>
          <a:p>
            <a:pPr marL="0" indent="0">
              <a:spcAft>
                <a:spcPts val="0"/>
              </a:spcAft>
              <a:buNone/>
            </a:pPr>
            <a:r>
              <a:rPr lang="fi-FI" dirty="0"/>
              <a:t>… tämä julkiselle vallalle kuuluva </a:t>
            </a:r>
            <a:r>
              <a:rPr lang="fi-FI" b="1" dirty="0"/>
              <a:t>turvaamisvelvoite menee perinnesyiden edelle</a:t>
            </a:r>
          </a:p>
          <a:p>
            <a:pPr marL="0" indent="0">
              <a:spcAft>
                <a:spcPts val="0"/>
              </a:spcAft>
              <a:buNone/>
            </a:pPr>
            <a:endParaRPr lang="fi-FI" b="1" dirty="0"/>
          </a:p>
          <a:p>
            <a:pPr marL="0" indent="0">
              <a:spcAft>
                <a:spcPts val="0"/>
              </a:spcAft>
              <a:buNone/>
            </a:pPr>
            <a:r>
              <a:rPr lang="fi-FI" dirty="0"/>
              <a:t>(</a:t>
            </a:r>
            <a:r>
              <a:rPr lang="fi-FI" dirty="0" err="1"/>
              <a:t>PeVL</a:t>
            </a:r>
            <a:r>
              <a:rPr lang="fi-FI" dirty="0"/>
              <a:t> 12/1982pv) uskonnon harjoittaminen aina vapaaehtoista </a:t>
            </a:r>
          </a:p>
          <a:p>
            <a:pPr marL="0" indent="0">
              <a:spcAft>
                <a:spcPts val="0"/>
              </a:spcAft>
              <a:buNone/>
            </a:pPr>
            <a:r>
              <a:rPr lang="fi-FI" dirty="0"/>
              <a:t> </a:t>
            </a:r>
          </a:p>
          <a:p>
            <a:pPr marL="0" indent="0">
              <a:spcAft>
                <a:spcPts val="0"/>
              </a:spcAft>
              <a:buNone/>
            </a:pPr>
            <a:r>
              <a:rPr lang="fi-FI" dirty="0"/>
              <a:t>EIS lisäpöytäkirja 2 artikla: vanhempien vakaumusta kunnioitettava uskonon opetuksen ohella myös koulujen muussa toiminnassa</a:t>
            </a:r>
          </a:p>
          <a:p>
            <a:pPr marL="0" indent="0">
              <a:spcAft>
                <a:spcPts val="0"/>
              </a:spcAft>
              <a:buNone/>
            </a:pPr>
            <a:endParaRPr lang="fi-FI" dirty="0"/>
          </a:p>
          <a:p>
            <a:pPr marL="0" indent="0">
              <a:spcAft>
                <a:spcPts val="0"/>
              </a:spcAft>
              <a:buNone/>
            </a:pPr>
            <a:r>
              <a:rPr lang="fi-FI" dirty="0"/>
              <a:t>EIS9 artikla: oikeus olla tuomatta esiin omaa vakaumustaan, viittaukset traditioon eivät vapauta (krusifiksi tulkittiin passiiviseksi)</a:t>
            </a:r>
          </a:p>
          <a:p>
            <a:pPr marL="0" indent="0">
              <a:spcAft>
                <a:spcPts val="0"/>
              </a:spcAft>
              <a:buNone/>
            </a:pPr>
            <a:r>
              <a:rPr lang="fi-FI" dirty="0"/>
              <a:t> </a:t>
            </a:r>
          </a:p>
          <a:p>
            <a:pPr marL="0" indent="0">
              <a:spcAft>
                <a:spcPts val="0"/>
              </a:spcAft>
              <a:buNone/>
            </a:pPr>
            <a:endParaRPr lang="fi-FI" b="1" dirty="0"/>
          </a:p>
        </p:txBody>
      </p:sp>
      <p:sp>
        <p:nvSpPr>
          <p:cNvPr id="4" name="Päivämäärän paikkamerkki 3">
            <a:extLst>
              <a:ext uri="{FF2B5EF4-FFF2-40B4-BE49-F238E27FC236}">
                <a16:creationId xmlns:a16="http://schemas.microsoft.com/office/drawing/2014/main" id="{B7C90814-A92C-4E91-9501-893BD2737A83}"/>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ED19C7E9-F380-437A-9086-839877331C9E}"/>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6740BD3A-8BE6-4A14-ACC7-653D470B8073}"/>
              </a:ext>
            </a:extLst>
          </p:cNvPr>
          <p:cNvSpPr>
            <a:spLocks noGrp="1"/>
          </p:cNvSpPr>
          <p:nvPr>
            <p:ph type="sldNum" sz="quarter" idx="12"/>
          </p:nvPr>
        </p:nvSpPr>
        <p:spPr/>
        <p:txBody>
          <a:bodyPr/>
          <a:lstStyle/>
          <a:p>
            <a:fld id="{A6E131DE-DA31-4CDF-828A-8EB206A3CD12}" type="slidenum">
              <a:rPr lang="en-GB" smtClean="0"/>
              <a:t>21</a:t>
            </a:fld>
            <a:endParaRPr lang="en-GB"/>
          </a:p>
        </p:txBody>
      </p:sp>
    </p:spTree>
    <p:extLst>
      <p:ext uri="{BB962C8B-B14F-4D97-AF65-F5344CB8AC3E}">
        <p14:creationId xmlns:p14="http://schemas.microsoft.com/office/powerpoint/2010/main" val="35844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42CA0DE-9858-43AD-86D0-30DC0E3B31DD}"/>
              </a:ext>
            </a:extLst>
          </p:cNvPr>
          <p:cNvSpPr>
            <a:spLocks noGrp="1"/>
          </p:cNvSpPr>
          <p:nvPr>
            <p:ph idx="1"/>
          </p:nvPr>
        </p:nvSpPr>
        <p:spPr>
          <a:xfrm>
            <a:off x="789560" y="715617"/>
            <a:ext cx="10515600" cy="5461345"/>
          </a:xfrm>
        </p:spPr>
        <p:txBody>
          <a:bodyPr/>
          <a:lstStyle/>
          <a:p>
            <a:pPr marL="0" indent="0">
              <a:spcAft>
                <a:spcPts val="0"/>
              </a:spcAft>
              <a:buNone/>
            </a:pPr>
            <a:r>
              <a:rPr lang="fi-FI" dirty="0"/>
              <a:t>AOA 11.11.2011 ruokarukoukset ovat uskonnon harjoittamista</a:t>
            </a:r>
          </a:p>
          <a:p>
            <a:pPr marL="0" indent="0">
              <a:spcAft>
                <a:spcPts val="0"/>
              </a:spcAft>
              <a:buNone/>
            </a:pPr>
            <a:endParaRPr lang="fi-FI" dirty="0"/>
          </a:p>
          <a:p>
            <a:pPr marL="0" indent="0">
              <a:buNone/>
            </a:pPr>
            <a:r>
              <a:rPr lang="fi-FI" dirty="0" err="1"/>
              <a:t>PeVM</a:t>
            </a:r>
            <a:r>
              <a:rPr lang="fi-FI" dirty="0"/>
              <a:t> 2/2014vp mietintö: …olennaista, että oppilaalle tai hänen huoltajalleen jää todellinen ja aito vapaus valita, osallistuuko oppilas uskonnollista ainesta sisältäviin koulun tilaisuuksiin… järjestettävä vaihtoehtoista ja mielekästä toimintaa…pyrittävä turvaamaan se, että tilaisuuksiin osallistumisesta tai osallistumatta jättämisestä ei aiheudu oppilaalle leimautumista tai muita haitallisia seurauksia</a:t>
            </a:r>
          </a:p>
          <a:p>
            <a:pPr marL="0" indent="0">
              <a:buNone/>
            </a:pPr>
            <a:r>
              <a:rPr lang="fi-FI" dirty="0"/>
              <a:t>EOAK/1825/2016 henkilötietolaki ei estä osallistumistietojen keräämistä henkilötietolaissa säädetyllä tavalla</a:t>
            </a:r>
          </a:p>
          <a:p>
            <a:pPr marL="0" indent="0">
              <a:buNone/>
            </a:pPr>
            <a:r>
              <a:rPr lang="fi-FI" dirty="0"/>
              <a:t>EOAK/6540/2017 perinteillä ei voida perustella sitä, että kukaan vastoin tahtoaan joutuisi koulussa osallistumaan itselleen vieraan uskonnon harjoittamiseen </a:t>
            </a:r>
          </a:p>
          <a:p>
            <a:pPr marL="0" indent="0">
              <a:buNone/>
            </a:pPr>
            <a:r>
              <a:rPr lang="fi-FI" dirty="0"/>
              <a:t>Lapsen oikeuksien sopimus 12 artikla: lapsen oma vapaus, nykyinen opetusjärjestely ei ole yhdenvertainen</a:t>
            </a:r>
          </a:p>
          <a:p>
            <a:pPr marL="0" indent="0">
              <a:buNone/>
            </a:pPr>
            <a:endParaRPr lang="fi-FI" dirty="0"/>
          </a:p>
          <a:p>
            <a:pPr marL="0" indent="0">
              <a:buNone/>
            </a:pPr>
            <a:endParaRPr lang="fi-FI" dirty="0"/>
          </a:p>
          <a:p>
            <a:pPr marL="0" indent="0">
              <a:buNone/>
            </a:pPr>
            <a:endParaRPr lang="fi-FI" dirty="0"/>
          </a:p>
        </p:txBody>
      </p:sp>
      <p:sp>
        <p:nvSpPr>
          <p:cNvPr id="4" name="Päivämäärän paikkamerkki 3">
            <a:extLst>
              <a:ext uri="{FF2B5EF4-FFF2-40B4-BE49-F238E27FC236}">
                <a16:creationId xmlns:a16="http://schemas.microsoft.com/office/drawing/2014/main" id="{4E4258B5-4708-44ED-BD57-8C2454A6C4FC}"/>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F896260A-D3A8-45D9-8C02-CFC37050BAD1}"/>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CE5F5E2C-50A0-409F-A894-F2ED9C40DBEF}"/>
              </a:ext>
            </a:extLst>
          </p:cNvPr>
          <p:cNvSpPr>
            <a:spLocks noGrp="1"/>
          </p:cNvSpPr>
          <p:nvPr>
            <p:ph type="sldNum" sz="quarter" idx="12"/>
          </p:nvPr>
        </p:nvSpPr>
        <p:spPr/>
        <p:txBody>
          <a:bodyPr/>
          <a:lstStyle/>
          <a:p>
            <a:fld id="{A6E131DE-DA31-4CDF-828A-8EB206A3CD12}" type="slidenum">
              <a:rPr lang="en-GB" smtClean="0"/>
              <a:t>22</a:t>
            </a:fld>
            <a:endParaRPr lang="en-GB"/>
          </a:p>
        </p:txBody>
      </p:sp>
    </p:spTree>
    <p:extLst>
      <p:ext uri="{BB962C8B-B14F-4D97-AF65-F5344CB8AC3E}">
        <p14:creationId xmlns:p14="http://schemas.microsoft.com/office/powerpoint/2010/main" val="16377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A815B-2ED2-498F-88E1-3F459E0CAD49}"/>
              </a:ext>
            </a:extLst>
          </p:cNvPr>
          <p:cNvSpPr>
            <a:spLocks noGrp="1"/>
          </p:cNvSpPr>
          <p:nvPr>
            <p:ph type="title"/>
          </p:nvPr>
        </p:nvSpPr>
        <p:spPr>
          <a:xfrm>
            <a:off x="789560" y="822328"/>
            <a:ext cx="10515600" cy="781185"/>
          </a:xfrm>
        </p:spPr>
        <p:txBody>
          <a:bodyPr/>
          <a:lstStyle/>
          <a:p>
            <a:r>
              <a:rPr lang="fi-FI" dirty="0"/>
              <a:t>Tulevaa suuntaa viranomaislinjauksissa?</a:t>
            </a:r>
          </a:p>
        </p:txBody>
      </p:sp>
      <p:sp>
        <p:nvSpPr>
          <p:cNvPr id="3" name="Sisällön paikkamerkki 2">
            <a:extLst>
              <a:ext uri="{FF2B5EF4-FFF2-40B4-BE49-F238E27FC236}">
                <a16:creationId xmlns:a16="http://schemas.microsoft.com/office/drawing/2014/main" id="{33C72885-37AE-4C53-83B8-4F84F5F30070}"/>
              </a:ext>
            </a:extLst>
          </p:cNvPr>
          <p:cNvSpPr>
            <a:spLocks noGrp="1"/>
          </p:cNvSpPr>
          <p:nvPr>
            <p:ph idx="1"/>
          </p:nvPr>
        </p:nvSpPr>
        <p:spPr>
          <a:xfrm>
            <a:off x="789560" y="1722783"/>
            <a:ext cx="10515600" cy="4454179"/>
          </a:xfrm>
        </p:spPr>
        <p:txBody>
          <a:bodyPr/>
          <a:lstStyle/>
          <a:p>
            <a:pPr marL="342900" indent="-342900">
              <a:buFontTx/>
              <a:buChar char="-"/>
            </a:pPr>
            <a:r>
              <a:rPr lang="fi-FI" dirty="0"/>
              <a:t>Tiukempi suhtautuminen ihmisoikeuksien ja perusoikeuksien turvaamiseen</a:t>
            </a:r>
          </a:p>
          <a:p>
            <a:pPr marL="342900" indent="-342900">
              <a:buFontTx/>
              <a:buChar char="-"/>
            </a:pPr>
            <a:r>
              <a:rPr lang="fi-FI" dirty="0"/>
              <a:t>Opetus on katsomuksellisesti sitouttamatonta</a:t>
            </a:r>
          </a:p>
          <a:p>
            <a:pPr marL="342900" indent="-342900">
              <a:buFontTx/>
              <a:buChar char="-"/>
            </a:pPr>
            <a:r>
              <a:rPr lang="fi-FI" dirty="0"/>
              <a:t>Tiukempi velvoite infoihin</a:t>
            </a:r>
          </a:p>
          <a:p>
            <a:pPr marL="342900" indent="-342900">
              <a:buFontTx/>
              <a:buChar char="-"/>
            </a:pPr>
            <a:r>
              <a:rPr lang="fi-FI" dirty="0"/>
              <a:t>Aidon valinnanvapauden turvaaminen</a:t>
            </a:r>
          </a:p>
          <a:p>
            <a:pPr marL="342900" indent="-342900">
              <a:buFontTx/>
              <a:buChar char="-"/>
            </a:pPr>
            <a:r>
              <a:rPr lang="fi-FI" dirty="0"/>
              <a:t>Kulttuurisen moninaisuuden maininta</a:t>
            </a:r>
          </a:p>
          <a:p>
            <a:pPr marL="342900" indent="-342900">
              <a:buFontTx/>
              <a:buChar char="-"/>
            </a:pPr>
            <a:endParaRPr lang="fi-FI" dirty="0"/>
          </a:p>
          <a:p>
            <a:pPr marL="342900" indent="-342900">
              <a:buFontTx/>
              <a:buChar char="-"/>
            </a:pPr>
            <a:r>
              <a:rPr lang="fi-FI" dirty="0"/>
              <a:t>OPH ja OKM juristit erimielisiä, OPH turvaa uskontoa, OKM uskonnonvapautta</a:t>
            </a:r>
          </a:p>
        </p:txBody>
      </p:sp>
      <p:sp>
        <p:nvSpPr>
          <p:cNvPr id="4" name="Päivämäärän paikkamerkki 3">
            <a:extLst>
              <a:ext uri="{FF2B5EF4-FFF2-40B4-BE49-F238E27FC236}">
                <a16:creationId xmlns:a16="http://schemas.microsoft.com/office/drawing/2014/main" id="{A904D1C9-2C64-4493-B359-38DF074817D0}"/>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835C72CE-16B1-42F4-AEB5-82B1BDEBC00E}"/>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65842151-F31C-499D-B052-CB3BB005634F}"/>
              </a:ext>
            </a:extLst>
          </p:cNvPr>
          <p:cNvSpPr>
            <a:spLocks noGrp="1"/>
          </p:cNvSpPr>
          <p:nvPr>
            <p:ph type="sldNum" sz="quarter" idx="12"/>
          </p:nvPr>
        </p:nvSpPr>
        <p:spPr/>
        <p:txBody>
          <a:bodyPr/>
          <a:lstStyle/>
          <a:p>
            <a:fld id="{A6E131DE-DA31-4CDF-828A-8EB206A3CD12}" type="slidenum">
              <a:rPr lang="en-GB" smtClean="0"/>
              <a:t>23</a:t>
            </a:fld>
            <a:endParaRPr lang="en-GB"/>
          </a:p>
        </p:txBody>
      </p:sp>
    </p:spTree>
    <p:extLst>
      <p:ext uri="{BB962C8B-B14F-4D97-AF65-F5344CB8AC3E}">
        <p14:creationId xmlns:p14="http://schemas.microsoft.com/office/powerpoint/2010/main" val="62993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F30772-782F-48ED-BA84-4092031686B4}"/>
              </a:ext>
            </a:extLst>
          </p:cNvPr>
          <p:cNvSpPr>
            <a:spLocks noGrp="1"/>
          </p:cNvSpPr>
          <p:nvPr>
            <p:ph type="title"/>
          </p:nvPr>
        </p:nvSpPr>
        <p:spPr>
          <a:xfrm>
            <a:off x="789560" y="822328"/>
            <a:ext cx="10515600" cy="677861"/>
          </a:xfrm>
        </p:spPr>
        <p:txBody>
          <a:bodyPr/>
          <a:lstStyle/>
          <a:p>
            <a:r>
              <a:rPr lang="fi-FI" dirty="0"/>
              <a:t>Tulevaisuuden näkymiä</a:t>
            </a:r>
          </a:p>
        </p:txBody>
      </p:sp>
      <p:sp>
        <p:nvSpPr>
          <p:cNvPr id="3" name="Sisällön paikkamerkki 2">
            <a:extLst>
              <a:ext uri="{FF2B5EF4-FFF2-40B4-BE49-F238E27FC236}">
                <a16:creationId xmlns:a16="http://schemas.microsoft.com/office/drawing/2014/main" id="{7D9F0D8A-55D4-4DDA-9B95-8073B993E777}"/>
              </a:ext>
            </a:extLst>
          </p:cNvPr>
          <p:cNvSpPr>
            <a:spLocks noGrp="1"/>
          </p:cNvSpPr>
          <p:nvPr>
            <p:ph idx="1"/>
          </p:nvPr>
        </p:nvSpPr>
        <p:spPr>
          <a:xfrm>
            <a:off x="789560" y="1500189"/>
            <a:ext cx="10515600" cy="4676774"/>
          </a:xfrm>
        </p:spPr>
        <p:txBody>
          <a:bodyPr/>
          <a:lstStyle/>
          <a:p>
            <a:pPr marL="0" indent="0">
              <a:spcAft>
                <a:spcPts val="0"/>
              </a:spcAft>
              <a:buNone/>
            </a:pPr>
            <a:r>
              <a:rPr lang="fi-FI" b="1" dirty="0">
                <a:latin typeface="Arial Narrow" panose="020B0606020202030204" pitchFamily="34" charset="0"/>
              </a:rPr>
              <a:t>Kaikki koulut tekevät yhdenvertaisuussuunnitelman vuodesta 2017 alkaen</a:t>
            </a:r>
          </a:p>
          <a:p>
            <a:pPr marL="0" indent="0">
              <a:spcAft>
                <a:spcPts val="0"/>
              </a:spcAft>
              <a:buNone/>
            </a:pPr>
            <a:r>
              <a:rPr lang="fi-FI" b="1" dirty="0">
                <a:latin typeface="Arial Narrow" panose="020B0606020202030204" pitchFamily="34" charset="0"/>
              </a:rPr>
              <a:t>	- vähemmistöjen asemaan kiinnitetään huomiota</a:t>
            </a:r>
          </a:p>
          <a:p>
            <a:pPr marL="0" indent="0">
              <a:buNone/>
            </a:pPr>
            <a:endParaRPr lang="fi-FI" b="1" dirty="0">
              <a:latin typeface="Arial Narrow" panose="020B0606020202030204" pitchFamily="34" charset="0"/>
            </a:endParaRPr>
          </a:p>
          <a:p>
            <a:pPr marL="0" indent="0">
              <a:spcAft>
                <a:spcPts val="0"/>
              </a:spcAft>
              <a:buNone/>
            </a:pPr>
            <a:r>
              <a:rPr lang="fi-FI" b="1" dirty="0">
                <a:latin typeface="Arial Narrow" panose="020B0606020202030204" pitchFamily="34" charset="0"/>
              </a:rPr>
              <a:t>Lisää kanteluratkaisuja EOA ja </a:t>
            </a:r>
            <a:r>
              <a:rPr lang="fi-FI" b="1" dirty="0" err="1">
                <a:latin typeface="Arial Narrow" panose="020B0606020202030204" pitchFamily="34" charset="0"/>
              </a:rPr>
              <a:t>AVIsta</a:t>
            </a:r>
            <a:r>
              <a:rPr lang="fi-FI" b="1" dirty="0">
                <a:latin typeface="Arial Narrow" panose="020B0606020202030204" pitchFamily="34" charset="0"/>
              </a:rPr>
              <a:t> </a:t>
            </a:r>
          </a:p>
          <a:p>
            <a:pPr marL="0" indent="0">
              <a:spcAft>
                <a:spcPts val="0"/>
              </a:spcAft>
              <a:buNone/>
            </a:pPr>
            <a:r>
              <a:rPr lang="fi-FI" b="1" dirty="0">
                <a:latin typeface="Arial Narrow" panose="020B0606020202030204" pitchFamily="34" charset="0"/>
              </a:rPr>
              <a:t>	- linjaa koulujen toimintaa</a:t>
            </a:r>
          </a:p>
          <a:p>
            <a:pPr marL="0" indent="0">
              <a:spcAft>
                <a:spcPts val="0"/>
              </a:spcAft>
              <a:buNone/>
            </a:pPr>
            <a:r>
              <a:rPr lang="fi-FI" b="1" dirty="0">
                <a:latin typeface="Arial Narrow" panose="020B0606020202030204" pitchFamily="34" charset="0"/>
              </a:rPr>
              <a:t>	- lisää tietoisuuttaa katsomusvapaudesta</a:t>
            </a:r>
          </a:p>
          <a:p>
            <a:pPr marL="0" indent="0">
              <a:spcAft>
                <a:spcPts val="0"/>
              </a:spcAft>
              <a:buNone/>
            </a:pPr>
            <a:endParaRPr lang="fi-FI" b="1" dirty="0">
              <a:latin typeface="Arial Narrow" panose="020B0606020202030204" pitchFamily="34" charset="0"/>
            </a:endParaRPr>
          </a:p>
          <a:p>
            <a:pPr marL="0" indent="0">
              <a:spcAft>
                <a:spcPts val="0"/>
              </a:spcAft>
              <a:buNone/>
            </a:pPr>
            <a:endParaRPr lang="fi-FI" b="1" dirty="0">
              <a:latin typeface="Arial Narrow" panose="020B0606020202030204" pitchFamily="34" charset="0"/>
            </a:endParaRPr>
          </a:p>
          <a:p>
            <a:pPr marL="0" indent="0">
              <a:spcAft>
                <a:spcPts val="0"/>
              </a:spcAft>
              <a:buNone/>
            </a:pPr>
            <a:r>
              <a:rPr lang="fi-FI" b="1" dirty="0">
                <a:latin typeface="Arial Narrow" panose="020B0606020202030204" pitchFamily="34" charset="0"/>
              </a:rPr>
              <a:t>Kulttuurinen moninaisuus lisääntyy kouluissa</a:t>
            </a:r>
          </a:p>
          <a:p>
            <a:pPr marL="0" indent="0">
              <a:spcAft>
                <a:spcPts val="0"/>
              </a:spcAft>
              <a:buNone/>
            </a:pPr>
            <a:r>
              <a:rPr lang="fi-FI" b="1" dirty="0">
                <a:latin typeface="Arial Narrow" panose="020B0606020202030204" pitchFamily="34" charset="0"/>
              </a:rPr>
              <a:t>	- luterilainen eetos muuttuu, monikulttuurisemmaksi</a:t>
            </a:r>
          </a:p>
          <a:p>
            <a:pPr marL="0" indent="0">
              <a:buNone/>
            </a:pPr>
            <a:endParaRPr lang="fi-FI" dirty="0"/>
          </a:p>
        </p:txBody>
      </p:sp>
      <p:sp>
        <p:nvSpPr>
          <p:cNvPr id="4" name="Päivämäärän paikkamerkki 3">
            <a:extLst>
              <a:ext uri="{FF2B5EF4-FFF2-40B4-BE49-F238E27FC236}">
                <a16:creationId xmlns:a16="http://schemas.microsoft.com/office/drawing/2014/main" id="{24AC6279-AC67-4F84-B4BD-338EF6ECC6EA}"/>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330B46A2-E707-4E7D-BB43-81587E1C35FE}"/>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EEC44042-6116-43A5-9964-AEB764D70ACB}"/>
              </a:ext>
            </a:extLst>
          </p:cNvPr>
          <p:cNvSpPr>
            <a:spLocks noGrp="1"/>
          </p:cNvSpPr>
          <p:nvPr>
            <p:ph type="sldNum" sz="quarter" idx="12"/>
          </p:nvPr>
        </p:nvSpPr>
        <p:spPr/>
        <p:txBody>
          <a:bodyPr/>
          <a:lstStyle/>
          <a:p>
            <a:fld id="{A6E131DE-DA31-4CDF-828A-8EB206A3CD12}" type="slidenum">
              <a:rPr lang="en-GB" smtClean="0"/>
              <a:t>24</a:t>
            </a:fld>
            <a:endParaRPr lang="en-GB"/>
          </a:p>
        </p:txBody>
      </p:sp>
    </p:spTree>
    <p:extLst>
      <p:ext uri="{BB962C8B-B14F-4D97-AF65-F5344CB8AC3E}">
        <p14:creationId xmlns:p14="http://schemas.microsoft.com/office/powerpoint/2010/main" val="246826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Kiitos!</a:t>
            </a:r>
          </a:p>
        </p:txBody>
      </p:sp>
      <p:sp>
        <p:nvSpPr>
          <p:cNvPr id="3" name="Alaotsikko 2"/>
          <p:cNvSpPr>
            <a:spLocks noGrp="1"/>
          </p:cNvSpPr>
          <p:nvPr>
            <p:ph type="subTitle" idx="1"/>
          </p:nvPr>
        </p:nvSpPr>
        <p:spPr/>
        <p:txBody>
          <a:bodyPr/>
          <a:lstStyle/>
          <a:p>
            <a:r>
              <a:rPr lang="fi-FI" dirty="0">
                <a:hlinkClick r:id="rId2"/>
              </a:rPr>
              <a:t>satu.elo@oph.fi</a:t>
            </a:r>
            <a:endParaRPr lang="fi-FI" dirty="0"/>
          </a:p>
          <a:p>
            <a:endParaRPr lang="fi-FI" dirty="0"/>
          </a:p>
        </p:txBody>
      </p:sp>
    </p:spTree>
    <p:extLst>
      <p:ext uri="{BB962C8B-B14F-4D97-AF65-F5344CB8AC3E}">
        <p14:creationId xmlns:p14="http://schemas.microsoft.com/office/powerpoint/2010/main" val="191590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5C2EC7-88DC-4E55-A00F-E6320942DFF3}"/>
              </a:ext>
            </a:extLst>
          </p:cNvPr>
          <p:cNvSpPr>
            <a:spLocks noGrp="1"/>
          </p:cNvSpPr>
          <p:nvPr>
            <p:ph type="title"/>
          </p:nvPr>
        </p:nvSpPr>
        <p:spPr>
          <a:xfrm>
            <a:off x="789560" y="822329"/>
            <a:ext cx="10515600" cy="993220"/>
          </a:xfrm>
        </p:spPr>
        <p:txBody>
          <a:bodyPr/>
          <a:lstStyle/>
          <a:p>
            <a:r>
              <a:rPr lang="fi-FI" dirty="0"/>
              <a:t>Katsomusopetuksen järjestelyt</a:t>
            </a:r>
          </a:p>
        </p:txBody>
      </p:sp>
      <p:sp>
        <p:nvSpPr>
          <p:cNvPr id="3" name="Sisällön paikkamerkki 2">
            <a:extLst>
              <a:ext uri="{FF2B5EF4-FFF2-40B4-BE49-F238E27FC236}">
                <a16:creationId xmlns:a16="http://schemas.microsoft.com/office/drawing/2014/main" id="{0C5EF937-9ECF-4B30-A95E-77FC3771B1E8}"/>
              </a:ext>
            </a:extLst>
          </p:cNvPr>
          <p:cNvSpPr>
            <a:spLocks noGrp="1"/>
          </p:cNvSpPr>
          <p:nvPr>
            <p:ph idx="1"/>
          </p:nvPr>
        </p:nvSpPr>
        <p:spPr>
          <a:xfrm>
            <a:off x="789560" y="1528997"/>
            <a:ext cx="10515600" cy="4647966"/>
          </a:xfrm>
        </p:spPr>
        <p:txBody>
          <a:bodyPr/>
          <a:lstStyle/>
          <a:p>
            <a:pPr marL="0" indent="0">
              <a:spcAft>
                <a:spcPts val="0"/>
              </a:spcAft>
              <a:buNone/>
            </a:pPr>
            <a:r>
              <a:rPr lang="fi-FI" dirty="0"/>
              <a:t>Varhaiskasvatuksessa ja esiopetuksessa</a:t>
            </a:r>
          </a:p>
          <a:p>
            <a:pPr marL="342900" indent="-342900">
              <a:spcAft>
                <a:spcPts val="0"/>
              </a:spcAft>
              <a:buFontTx/>
              <a:buChar char="-"/>
            </a:pPr>
            <a:r>
              <a:rPr lang="fi-FI" dirty="0"/>
              <a:t>Kaikille yhteinen katsomuskasvatus (ennen uskontokasvatus)</a:t>
            </a:r>
          </a:p>
          <a:p>
            <a:pPr marL="342900" indent="-342900">
              <a:spcAft>
                <a:spcPts val="0"/>
              </a:spcAft>
              <a:buFontTx/>
              <a:buChar char="-"/>
            </a:pPr>
            <a:r>
              <a:rPr lang="fi-FI" dirty="0"/>
              <a:t>”Tutustumisen kohteena ovat lapsiryhmässä läsnä olevat uskonnot ja katsomukset. Uskonnottomuutta tarkastellaan muiden katsomusten rinnalla. ”</a:t>
            </a:r>
          </a:p>
          <a:p>
            <a:pPr marL="342900" indent="-342900">
              <a:spcAft>
                <a:spcPts val="0"/>
              </a:spcAft>
              <a:buFontTx/>
              <a:buChar char="-"/>
            </a:pPr>
            <a:endParaRPr lang="fi-FI" dirty="0"/>
          </a:p>
          <a:p>
            <a:pPr marL="0" indent="0">
              <a:spcAft>
                <a:spcPts val="0"/>
              </a:spcAft>
              <a:buNone/>
            </a:pPr>
            <a:r>
              <a:rPr lang="fi-FI" dirty="0"/>
              <a:t>Peruskoulussa ja lukiossa ohjataan viran puolesta:</a:t>
            </a:r>
          </a:p>
          <a:p>
            <a:pPr marL="342900" indent="-342900">
              <a:spcAft>
                <a:spcPts val="0"/>
              </a:spcAft>
              <a:buFontTx/>
              <a:buChar char="-"/>
            </a:pPr>
            <a:r>
              <a:rPr lang="fi-FI" dirty="0"/>
              <a:t>UE -&gt; UE</a:t>
            </a:r>
          </a:p>
          <a:p>
            <a:pPr marL="342900" indent="-342900">
              <a:spcAft>
                <a:spcPts val="0"/>
              </a:spcAft>
              <a:buFontTx/>
              <a:buChar char="-"/>
            </a:pPr>
            <a:r>
              <a:rPr lang="fi-FI" dirty="0"/>
              <a:t>UO-&gt; UO*</a:t>
            </a:r>
          </a:p>
          <a:p>
            <a:pPr marL="342900" indent="-342900">
              <a:spcAft>
                <a:spcPts val="0"/>
              </a:spcAft>
              <a:buFontTx/>
              <a:buChar char="-"/>
            </a:pPr>
            <a:r>
              <a:rPr lang="fi-FI" dirty="0"/>
              <a:t>Ei uskonnollista yhdyskuntaa -&gt; ET*</a:t>
            </a:r>
          </a:p>
          <a:p>
            <a:pPr marL="342900" indent="-342900">
              <a:spcAft>
                <a:spcPts val="0"/>
              </a:spcAft>
              <a:buFontTx/>
              <a:buChar char="-"/>
            </a:pPr>
            <a:r>
              <a:rPr lang="fi-FI" dirty="0"/>
              <a:t>Muut kysytään: UE / ET* / OMA* /korvaava opetus</a:t>
            </a:r>
          </a:p>
          <a:p>
            <a:pPr marL="342900" indent="-342900">
              <a:spcAft>
                <a:spcPts val="0"/>
              </a:spcAft>
              <a:buFontTx/>
              <a:buChar char="-"/>
            </a:pPr>
            <a:r>
              <a:rPr lang="fi-FI" dirty="0"/>
              <a:t>* pitää olla 3 oppilasta opetuksen järjestäjän kouluissa</a:t>
            </a:r>
          </a:p>
          <a:p>
            <a:pPr marL="0" indent="0">
              <a:spcAft>
                <a:spcPts val="0"/>
              </a:spcAft>
              <a:buNone/>
            </a:pPr>
            <a:endParaRPr lang="fi-FI" dirty="0"/>
          </a:p>
          <a:p>
            <a:pPr marL="0" indent="0">
              <a:spcAft>
                <a:spcPts val="0"/>
              </a:spcAft>
              <a:buNone/>
            </a:pPr>
            <a:r>
              <a:rPr lang="fi-FI" dirty="0"/>
              <a:t>Ammatillisessa koulutuksessa ei opeteta katsomusaineita</a:t>
            </a:r>
          </a:p>
        </p:txBody>
      </p:sp>
      <p:sp>
        <p:nvSpPr>
          <p:cNvPr id="4" name="Päivämäärän paikkamerkki 3">
            <a:extLst>
              <a:ext uri="{FF2B5EF4-FFF2-40B4-BE49-F238E27FC236}">
                <a16:creationId xmlns:a16="http://schemas.microsoft.com/office/drawing/2014/main" id="{0273D336-FFDD-45D6-BCF0-A96E3E5A3E12}"/>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70E07A37-44DC-46D0-BACB-34299A823626}"/>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8E2B1548-DC88-493C-A456-199815AB6764}"/>
              </a:ext>
            </a:extLst>
          </p:cNvPr>
          <p:cNvSpPr>
            <a:spLocks noGrp="1"/>
          </p:cNvSpPr>
          <p:nvPr>
            <p:ph type="sldNum" sz="quarter" idx="12"/>
          </p:nvPr>
        </p:nvSpPr>
        <p:spPr/>
        <p:txBody>
          <a:bodyPr/>
          <a:lstStyle/>
          <a:p>
            <a:fld id="{A6E131DE-DA31-4CDF-828A-8EB206A3CD12}" type="slidenum">
              <a:rPr lang="en-GB" smtClean="0"/>
              <a:t>3</a:t>
            </a:fld>
            <a:endParaRPr lang="en-GB"/>
          </a:p>
        </p:txBody>
      </p:sp>
    </p:spTree>
    <p:extLst>
      <p:ext uri="{BB962C8B-B14F-4D97-AF65-F5344CB8AC3E}">
        <p14:creationId xmlns:p14="http://schemas.microsoft.com/office/powerpoint/2010/main" val="31860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1B629-D11A-4116-B5E9-31C596E74EA2}"/>
              </a:ext>
            </a:extLst>
          </p:cNvPr>
          <p:cNvSpPr>
            <a:spLocks noGrp="1"/>
          </p:cNvSpPr>
          <p:nvPr>
            <p:ph type="title"/>
          </p:nvPr>
        </p:nvSpPr>
        <p:spPr/>
        <p:txBody>
          <a:bodyPr/>
          <a:lstStyle/>
          <a:p>
            <a:r>
              <a:rPr lang="fi-FI" dirty="0"/>
              <a:t>ET-oppilasmäärät 2016</a:t>
            </a:r>
          </a:p>
        </p:txBody>
      </p:sp>
      <p:sp>
        <p:nvSpPr>
          <p:cNvPr id="3" name="Sisällön paikkamerkki 2">
            <a:extLst>
              <a:ext uri="{FF2B5EF4-FFF2-40B4-BE49-F238E27FC236}">
                <a16:creationId xmlns:a16="http://schemas.microsoft.com/office/drawing/2014/main" id="{C6104543-3C12-4565-87B1-EACC37CE24B8}"/>
              </a:ext>
            </a:extLst>
          </p:cNvPr>
          <p:cNvSpPr>
            <a:spLocks noGrp="1"/>
          </p:cNvSpPr>
          <p:nvPr>
            <p:ph idx="1"/>
          </p:nvPr>
        </p:nvSpPr>
        <p:spPr>
          <a:xfrm>
            <a:off x="789560" y="1528997"/>
            <a:ext cx="10515600" cy="4647966"/>
          </a:xfrm>
        </p:spPr>
        <p:txBody>
          <a:bodyPr/>
          <a:lstStyle/>
          <a:p>
            <a:pPr marL="0" indent="0">
              <a:spcAft>
                <a:spcPts val="0"/>
              </a:spcAft>
              <a:buNone/>
            </a:pPr>
            <a:r>
              <a:rPr lang="fi-FI" b="1" dirty="0"/>
              <a:t>Perusopetus</a:t>
            </a:r>
          </a:p>
          <a:p>
            <a:pPr marL="0" indent="0">
              <a:buNone/>
            </a:pPr>
            <a:r>
              <a:rPr lang="fi-FI" dirty="0"/>
              <a:t>1-6lk: </a:t>
            </a:r>
            <a:r>
              <a:rPr lang="fi-FI" dirty="0" err="1"/>
              <a:t>ev.lut</a:t>
            </a:r>
            <a:r>
              <a:rPr lang="fi-FI" dirty="0"/>
              <a:t> 88,6% ja </a:t>
            </a:r>
            <a:r>
              <a:rPr lang="fi-FI" b="1" dirty="0"/>
              <a:t>ET 6,6%  </a:t>
            </a:r>
            <a:r>
              <a:rPr lang="fi-FI" dirty="0"/>
              <a:t>(</a:t>
            </a:r>
            <a:r>
              <a:rPr lang="fi-FI" dirty="0" err="1"/>
              <a:t>ort</a:t>
            </a:r>
            <a:r>
              <a:rPr lang="fi-FI" dirty="0"/>
              <a:t>. 1,6%, islam 2,1%)  (vuonna 2012 ET 3,2 %)</a:t>
            </a:r>
          </a:p>
          <a:p>
            <a:pPr marL="0" indent="0">
              <a:buNone/>
            </a:pPr>
            <a:r>
              <a:rPr lang="fi-FI" dirty="0"/>
              <a:t>7-9lk: </a:t>
            </a:r>
            <a:r>
              <a:rPr lang="fi-FI" dirty="0" err="1"/>
              <a:t>ev.lut</a:t>
            </a:r>
            <a:r>
              <a:rPr lang="fi-FI" dirty="0"/>
              <a:t> 90,4% ja </a:t>
            </a:r>
            <a:r>
              <a:rPr lang="fi-FI" b="1" dirty="0"/>
              <a:t>ET 5,0% </a:t>
            </a:r>
            <a:r>
              <a:rPr lang="fi-FI" dirty="0"/>
              <a:t>(</a:t>
            </a:r>
            <a:r>
              <a:rPr lang="fi-FI" dirty="0" err="1"/>
              <a:t>ort</a:t>
            </a:r>
            <a:r>
              <a:rPr lang="fi-FI" dirty="0"/>
              <a:t>. 1,5 %, islam 1,9%) (vuonna 2012 ET 3,2 %)</a:t>
            </a:r>
          </a:p>
          <a:p>
            <a:pPr marL="0" indent="0">
              <a:spcAft>
                <a:spcPts val="0"/>
              </a:spcAft>
              <a:buNone/>
            </a:pPr>
            <a:r>
              <a:rPr lang="fi-FI" dirty="0"/>
              <a:t>Pienin osuus </a:t>
            </a:r>
            <a:r>
              <a:rPr lang="fi-FI" b="1" dirty="0"/>
              <a:t>0,3</a:t>
            </a:r>
            <a:r>
              <a:rPr lang="fi-FI" dirty="0"/>
              <a:t>%</a:t>
            </a:r>
          </a:p>
          <a:p>
            <a:pPr marL="0" indent="0">
              <a:spcAft>
                <a:spcPts val="0"/>
              </a:spcAft>
              <a:buNone/>
            </a:pPr>
            <a:r>
              <a:rPr lang="fi-FI" dirty="0"/>
              <a:t>Viikin norssi </a:t>
            </a:r>
            <a:r>
              <a:rPr lang="fi-FI" b="1" dirty="0"/>
              <a:t>26,3</a:t>
            </a:r>
            <a:r>
              <a:rPr lang="fi-FI" dirty="0"/>
              <a:t>%, Helsingin kaupunki </a:t>
            </a:r>
            <a:r>
              <a:rPr lang="fi-FI" b="1" dirty="0"/>
              <a:t>19,3</a:t>
            </a:r>
            <a:r>
              <a:rPr lang="fi-FI" dirty="0"/>
              <a:t>%, Vantaa  </a:t>
            </a:r>
            <a:r>
              <a:rPr lang="fi-FI" b="1" dirty="0"/>
              <a:t>12,7</a:t>
            </a:r>
            <a:r>
              <a:rPr lang="fi-FI" dirty="0"/>
              <a:t>%, Tampere </a:t>
            </a:r>
            <a:r>
              <a:rPr lang="fi-FI" b="1" dirty="0"/>
              <a:t>10,3</a:t>
            </a:r>
            <a:r>
              <a:rPr lang="fi-FI" dirty="0"/>
              <a:t> %</a:t>
            </a:r>
          </a:p>
          <a:p>
            <a:pPr marL="0" indent="0">
              <a:spcAft>
                <a:spcPts val="0"/>
              </a:spcAft>
              <a:buNone/>
            </a:pPr>
            <a:endParaRPr lang="fi-FI" dirty="0"/>
          </a:p>
          <a:p>
            <a:pPr marL="0" indent="0">
              <a:spcAft>
                <a:spcPts val="0"/>
              </a:spcAft>
              <a:buNone/>
            </a:pPr>
            <a:r>
              <a:rPr lang="fi-FI" dirty="0"/>
              <a:t>Helsingissä kastettiin lapsista 42,7%, kirkkoon kuului 57,4% väestöstä</a:t>
            </a:r>
          </a:p>
          <a:p>
            <a:pPr marL="0" indent="0">
              <a:spcAft>
                <a:spcPts val="0"/>
              </a:spcAft>
              <a:buNone/>
            </a:pPr>
            <a:endParaRPr lang="fi-FI" dirty="0"/>
          </a:p>
          <a:p>
            <a:pPr marL="0" indent="0">
              <a:spcAft>
                <a:spcPts val="0"/>
              </a:spcAft>
              <a:buNone/>
            </a:pPr>
            <a:r>
              <a:rPr lang="fi-FI" b="1" dirty="0"/>
              <a:t>Lukio</a:t>
            </a:r>
          </a:p>
          <a:p>
            <a:pPr marL="0" indent="0">
              <a:spcAft>
                <a:spcPts val="0"/>
              </a:spcAft>
              <a:buNone/>
            </a:pPr>
            <a:r>
              <a:rPr lang="fi-FI" dirty="0" err="1"/>
              <a:t>Ev.lut</a:t>
            </a:r>
            <a:r>
              <a:rPr lang="fi-FI" dirty="0"/>
              <a:t> 88,9 % ja </a:t>
            </a:r>
            <a:r>
              <a:rPr lang="fi-FI" b="1" dirty="0"/>
              <a:t>ET 6,1</a:t>
            </a:r>
            <a:r>
              <a:rPr lang="fi-FI" dirty="0"/>
              <a:t>% (</a:t>
            </a:r>
            <a:r>
              <a:rPr lang="fi-FI" dirty="0" err="1"/>
              <a:t>ort</a:t>
            </a:r>
            <a:r>
              <a:rPr lang="fi-FI" dirty="0"/>
              <a:t>. 1,3%, muut 1,6%) (vuonna 2012 ET 5,3 %)</a:t>
            </a:r>
          </a:p>
          <a:p>
            <a:pPr marL="0" indent="0">
              <a:spcAft>
                <a:spcPts val="0"/>
              </a:spcAft>
              <a:buNone/>
            </a:pPr>
            <a:endParaRPr lang="fi-FI" dirty="0"/>
          </a:p>
          <a:p>
            <a:pPr marL="0" indent="0">
              <a:spcAft>
                <a:spcPts val="0"/>
              </a:spcAft>
              <a:buNone/>
            </a:pPr>
            <a:endParaRPr lang="fi-FI" dirty="0"/>
          </a:p>
          <a:p>
            <a:endParaRPr lang="fi-FI" dirty="0"/>
          </a:p>
          <a:p>
            <a:pPr marL="0" indent="0">
              <a:buNone/>
            </a:pPr>
            <a:endParaRPr lang="fi-FI" dirty="0"/>
          </a:p>
          <a:p>
            <a:pPr marL="0" indent="0">
              <a:buNone/>
            </a:pPr>
            <a:endParaRPr lang="fi-FI" dirty="0"/>
          </a:p>
          <a:p>
            <a:pPr marL="0" indent="0">
              <a:buNone/>
            </a:pPr>
            <a:endParaRPr lang="fi-FI" dirty="0"/>
          </a:p>
        </p:txBody>
      </p:sp>
      <p:sp>
        <p:nvSpPr>
          <p:cNvPr id="4" name="Päivämäärän paikkamerkki 3">
            <a:extLst>
              <a:ext uri="{FF2B5EF4-FFF2-40B4-BE49-F238E27FC236}">
                <a16:creationId xmlns:a16="http://schemas.microsoft.com/office/drawing/2014/main" id="{3C26DC86-B9E4-47ED-B028-FF2AA4B21EA7}"/>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41779046-0AFC-4A3D-BA2C-0EECFFF3F968}"/>
              </a:ext>
            </a:extLst>
          </p:cNvPr>
          <p:cNvSpPr>
            <a:spLocks noGrp="1"/>
          </p:cNvSpPr>
          <p:nvPr>
            <p:ph type="ftr" sz="quarter" idx="11"/>
          </p:nvPr>
        </p:nvSpPr>
        <p:spPr/>
        <p:txBody>
          <a:bodyPr/>
          <a:lstStyle/>
          <a:p>
            <a:r>
              <a:rPr lang="en-GB" dirty="0"/>
              <a:t>Opetushallitus</a:t>
            </a:r>
          </a:p>
        </p:txBody>
      </p:sp>
      <p:sp>
        <p:nvSpPr>
          <p:cNvPr id="6" name="Dian numeron paikkamerkki 5">
            <a:extLst>
              <a:ext uri="{FF2B5EF4-FFF2-40B4-BE49-F238E27FC236}">
                <a16:creationId xmlns:a16="http://schemas.microsoft.com/office/drawing/2014/main" id="{91B4526D-FD1E-4F2E-985E-2CFB01ADA095}"/>
              </a:ext>
            </a:extLst>
          </p:cNvPr>
          <p:cNvSpPr>
            <a:spLocks noGrp="1"/>
          </p:cNvSpPr>
          <p:nvPr>
            <p:ph type="sldNum" sz="quarter" idx="12"/>
          </p:nvPr>
        </p:nvSpPr>
        <p:spPr/>
        <p:txBody>
          <a:bodyPr/>
          <a:lstStyle/>
          <a:p>
            <a:fld id="{A6E131DE-DA31-4CDF-828A-8EB206A3CD12}" type="slidenum">
              <a:rPr lang="en-GB" smtClean="0"/>
              <a:t>4</a:t>
            </a:fld>
            <a:endParaRPr lang="en-GB"/>
          </a:p>
        </p:txBody>
      </p:sp>
    </p:spTree>
    <p:extLst>
      <p:ext uri="{BB962C8B-B14F-4D97-AF65-F5344CB8AC3E}">
        <p14:creationId xmlns:p14="http://schemas.microsoft.com/office/powerpoint/2010/main" val="256166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6D7FB5-4004-409F-8C30-0750597290AA}"/>
              </a:ext>
            </a:extLst>
          </p:cNvPr>
          <p:cNvSpPr>
            <a:spLocks noGrp="1"/>
          </p:cNvSpPr>
          <p:nvPr>
            <p:ph type="title"/>
          </p:nvPr>
        </p:nvSpPr>
        <p:spPr>
          <a:xfrm>
            <a:off x="789560" y="822329"/>
            <a:ext cx="10515600" cy="700222"/>
          </a:xfrm>
        </p:spPr>
        <p:txBody>
          <a:bodyPr/>
          <a:lstStyle/>
          <a:p>
            <a:r>
              <a:rPr lang="fi-FI" dirty="0"/>
              <a:t>Pääkaupunkiseutu ja isot kaupungit</a:t>
            </a:r>
          </a:p>
        </p:txBody>
      </p:sp>
      <p:sp>
        <p:nvSpPr>
          <p:cNvPr id="3" name="Sisällön paikkamerkki 2">
            <a:extLst>
              <a:ext uri="{FF2B5EF4-FFF2-40B4-BE49-F238E27FC236}">
                <a16:creationId xmlns:a16="http://schemas.microsoft.com/office/drawing/2014/main" id="{3500C719-5D97-47D7-91CE-92B46B69D6F2}"/>
              </a:ext>
            </a:extLst>
          </p:cNvPr>
          <p:cNvSpPr>
            <a:spLocks noGrp="1"/>
          </p:cNvSpPr>
          <p:nvPr>
            <p:ph idx="1"/>
          </p:nvPr>
        </p:nvSpPr>
        <p:spPr>
          <a:xfrm>
            <a:off x="789560" y="1669775"/>
            <a:ext cx="10515600" cy="4507188"/>
          </a:xfrm>
        </p:spPr>
        <p:txBody>
          <a:bodyPr/>
          <a:lstStyle/>
          <a:p>
            <a:r>
              <a:rPr lang="fi-FI" dirty="0"/>
              <a:t>oppilaita paljon, opetusta toteutettu pitkään</a:t>
            </a:r>
          </a:p>
          <a:p>
            <a:r>
              <a:rPr lang="fi-FI" dirty="0"/>
              <a:t>katsomusaineitten yhteisopetusta paljon, </a:t>
            </a:r>
            <a:r>
              <a:rPr lang="fi-FI" dirty="0" err="1"/>
              <a:t>opsit</a:t>
            </a:r>
            <a:r>
              <a:rPr lang="fi-FI" dirty="0"/>
              <a:t> uskontoisia</a:t>
            </a:r>
          </a:p>
          <a:p>
            <a:r>
              <a:rPr lang="fi-FI" dirty="0"/>
              <a:t>uskonnonvapausasiat pääosin kunnossa</a:t>
            </a:r>
          </a:p>
          <a:p>
            <a:pPr marL="0" indent="0">
              <a:buNone/>
            </a:pPr>
            <a:r>
              <a:rPr lang="fi-FI" sz="4000" b="1" dirty="0">
                <a:solidFill>
                  <a:schemeClr val="tx2"/>
                </a:solidFill>
              </a:rPr>
              <a:t>Muu Suomi</a:t>
            </a:r>
          </a:p>
          <a:p>
            <a:r>
              <a:rPr lang="fi-FI" dirty="0"/>
              <a:t>monella paikkakunnalla ET-oppilaat uusi asia, pieni vähemmistö</a:t>
            </a:r>
          </a:p>
          <a:p>
            <a:r>
              <a:rPr lang="fi-FI" dirty="0"/>
              <a:t>uskonnonvapaussäädökset tunnetaan huonosti</a:t>
            </a:r>
          </a:p>
          <a:p>
            <a:r>
              <a:rPr lang="fi-FI" dirty="0"/>
              <a:t>säästetään yhteisopetuksella jossa pääosin </a:t>
            </a:r>
            <a:r>
              <a:rPr lang="fi-FI" dirty="0" err="1"/>
              <a:t>ev.lut</a:t>
            </a:r>
            <a:r>
              <a:rPr lang="fi-FI" dirty="0"/>
              <a:t> uskontoa kaikille</a:t>
            </a:r>
          </a:p>
        </p:txBody>
      </p:sp>
      <p:sp>
        <p:nvSpPr>
          <p:cNvPr id="4" name="Päivämäärän paikkamerkki 3">
            <a:extLst>
              <a:ext uri="{FF2B5EF4-FFF2-40B4-BE49-F238E27FC236}">
                <a16:creationId xmlns:a16="http://schemas.microsoft.com/office/drawing/2014/main" id="{5B4D0325-917E-442F-92F1-43E72036C117}"/>
              </a:ext>
            </a:extLst>
          </p:cNvPr>
          <p:cNvSpPr>
            <a:spLocks noGrp="1"/>
          </p:cNvSpPr>
          <p:nvPr>
            <p:ph type="dt" sz="half" idx="10"/>
          </p:nvPr>
        </p:nvSpPr>
        <p:spPr/>
        <p:txBody>
          <a:bodyPr/>
          <a:lstStyle/>
          <a:p>
            <a:fld id="{5A93E190-C3B8-4F0D-BC5A-414A6F0316F6}" type="datetime1">
              <a:rPr lang="en-GB" smtClean="0"/>
              <a:t>22/11/2018</a:t>
            </a:fld>
            <a:endParaRPr lang="en-GB"/>
          </a:p>
        </p:txBody>
      </p:sp>
      <p:sp>
        <p:nvSpPr>
          <p:cNvPr id="5" name="Alatunnisteen paikkamerkki 4">
            <a:extLst>
              <a:ext uri="{FF2B5EF4-FFF2-40B4-BE49-F238E27FC236}">
                <a16:creationId xmlns:a16="http://schemas.microsoft.com/office/drawing/2014/main" id="{536853F0-511F-4F0D-BC77-2B9520B821D8}"/>
              </a:ext>
            </a:extLst>
          </p:cNvPr>
          <p:cNvSpPr>
            <a:spLocks noGrp="1"/>
          </p:cNvSpPr>
          <p:nvPr>
            <p:ph type="ftr" sz="quarter" idx="11"/>
          </p:nvPr>
        </p:nvSpPr>
        <p:spPr/>
        <p:txBody>
          <a:bodyPr/>
          <a:lstStyle/>
          <a:p>
            <a:r>
              <a:rPr lang="en-GB"/>
              <a:t>Opetushallitus</a:t>
            </a:r>
            <a:endParaRPr lang="en-GB" dirty="0"/>
          </a:p>
        </p:txBody>
      </p:sp>
      <p:sp>
        <p:nvSpPr>
          <p:cNvPr id="6" name="Dian numeron paikkamerkki 5">
            <a:extLst>
              <a:ext uri="{FF2B5EF4-FFF2-40B4-BE49-F238E27FC236}">
                <a16:creationId xmlns:a16="http://schemas.microsoft.com/office/drawing/2014/main" id="{7A63E6B8-EFE7-45E2-9892-D70FCB537FEA}"/>
              </a:ext>
            </a:extLst>
          </p:cNvPr>
          <p:cNvSpPr>
            <a:spLocks noGrp="1"/>
          </p:cNvSpPr>
          <p:nvPr>
            <p:ph type="sldNum" sz="quarter" idx="12"/>
          </p:nvPr>
        </p:nvSpPr>
        <p:spPr/>
        <p:txBody>
          <a:bodyPr/>
          <a:lstStyle/>
          <a:p>
            <a:fld id="{A6E131DE-DA31-4CDF-828A-8EB206A3CD12}" type="slidenum">
              <a:rPr lang="en-GB" smtClean="0"/>
              <a:t>5</a:t>
            </a:fld>
            <a:endParaRPr lang="en-GB"/>
          </a:p>
        </p:txBody>
      </p:sp>
    </p:spTree>
    <p:extLst>
      <p:ext uri="{BB962C8B-B14F-4D97-AF65-F5344CB8AC3E}">
        <p14:creationId xmlns:p14="http://schemas.microsoft.com/office/powerpoint/2010/main" val="127922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1AA8EB-FDBF-4E09-A11E-1A793CCA16D2}"/>
              </a:ext>
            </a:extLst>
          </p:cNvPr>
          <p:cNvSpPr>
            <a:spLocks noGrp="1"/>
          </p:cNvSpPr>
          <p:nvPr>
            <p:ph type="title"/>
          </p:nvPr>
        </p:nvSpPr>
        <p:spPr/>
        <p:txBody>
          <a:bodyPr/>
          <a:lstStyle/>
          <a:p>
            <a:r>
              <a:rPr lang="fi-FI" dirty="0"/>
              <a:t>Uudet opetussuunnitelman perusteet</a:t>
            </a:r>
            <a:br>
              <a:rPr lang="fi-FI" dirty="0"/>
            </a:br>
            <a:r>
              <a:rPr lang="fi-FI" dirty="0"/>
              <a:t>perusopetus 2014, lukio 2015 ja 2018</a:t>
            </a:r>
          </a:p>
        </p:txBody>
      </p:sp>
      <p:sp>
        <p:nvSpPr>
          <p:cNvPr id="3" name="Sisällön paikkamerkki 2">
            <a:extLst>
              <a:ext uri="{FF2B5EF4-FFF2-40B4-BE49-F238E27FC236}">
                <a16:creationId xmlns:a16="http://schemas.microsoft.com/office/drawing/2014/main" id="{AE5F5808-9D21-4ACB-BC72-710E0BDD1941}"/>
              </a:ext>
            </a:extLst>
          </p:cNvPr>
          <p:cNvSpPr>
            <a:spLocks noGrp="1"/>
          </p:cNvSpPr>
          <p:nvPr>
            <p:ph idx="1"/>
          </p:nvPr>
        </p:nvSpPr>
        <p:spPr/>
        <p:txBody>
          <a:bodyPr/>
          <a:lstStyle/>
          <a:p>
            <a:r>
              <a:rPr lang="fi-FI" dirty="0"/>
              <a:t>Uskontojen eri oppimäärille sama rakenne</a:t>
            </a:r>
          </a:p>
          <a:p>
            <a:r>
              <a:rPr lang="fi-FI" dirty="0" err="1"/>
              <a:t>ET:n</a:t>
            </a:r>
            <a:r>
              <a:rPr lang="fi-FI" dirty="0"/>
              <a:t> ja uskonnon tavoitteet ja oppisisällöt tietoisesti erilaiset</a:t>
            </a:r>
          </a:p>
          <a:p>
            <a:r>
              <a:rPr lang="fi-FI" dirty="0"/>
              <a:t>Yhteistä kaikille katsomusaineille ihmisoikeudet ja lasten oikeudet</a:t>
            </a:r>
          </a:p>
          <a:p>
            <a:endParaRPr lang="fi-FI" dirty="0"/>
          </a:p>
          <a:p>
            <a:r>
              <a:rPr lang="fi-FI" dirty="0"/>
              <a:t>Lukioon 2015 uusi pakollinen filosofian kurssi Etiikka</a:t>
            </a:r>
          </a:p>
          <a:p>
            <a:r>
              <a:rPr lang="fi-FI" dirty="0"/>
              <a:t>Katsomusaineissa etiikan osuus vähennetty</a:t>
            </a:r>
          </a:p>
          <a:p>
            <a:r>
              <a:rPr lang="fi-FI" dirty="0"/>
              <a:t>2018 selkiytetään sisältöjä + muita muutoksia lukiokoulutukseen</a:t>
            </a:r>
          </a:p>
        </p:txBody>
      </p:sp>
      <p:sp>
        <p:nvSpPr>
          <p:cNvPr id="4" name="Päivämäärän paikkamerkki 3">
            <a:extLst>
              <a:ext uri="{FF2B5EF4-FFF2-40B4-BE49-F238E27FC236}">
                <a16:creationId xmlns:a16="http://schemas.microsoft.com/office/drawing/2014/main" id="{275FF5B6-78E4-484D-82EF-21EBFF5ED025}"/>
              </a:ext>
            </a:extLst>
          </p:cNvPr>
          <p:cNvSpPr>
            <a:spLocks noGrp="1"/>
          </p:cNvSpPr>
          <p:nvPr>
            <p:ph type="dt" sz="half" idx="10"/>
          </p:nvPr>
        </p:nvSpPr>
        <p:spPr/>
        <p:txBody>
          <a:bodyPr/>
          <a:lstStyle/>
          <a:p>
            <a:fld id="{5A93E190-C3B8-4F0D-BC5A-414A6F0316F6}" type="datetime1">
              <a:rPr lang="en-GB" smtClean="0"/>
              <a:t>22/11/2018</a:t>
            </a:fld>
            <a:endParaRPr lang="en-GB"/>
          </a:p>
        </p:txBody>
      </p:sp>
      <p:sp>
        <p:nvSpPr>
          <p:cNvPr id="5" name="Alatunnisteen paikkamerkki 4">
            <a:extLst>
              <a:ext uri="{FF2B5EF4-FFF2-40B4-BE49-F238E27FC236}">
                <a16:creationId xmlns:a16="http://schemas.microsoft.com/office/drawing/2014/main" id="{07F174A6-907A-4155-81C3-8A7ED2334D44}"/>
              </a:ext>
            </a:extLst>
          </p:cNvPr>
          <p:cNvSpPr>
            <a:spLocks noGrp="1"/>
          </p:cNvSpPr>
          <p:nvPr>
            <p:ph type="ftr" sz="quarter" idx="11"/>
          </p:nvPr>
        </p:nvSpPr>
        <p:spPr/>
        <p:txBody>
          <a:bodyPr/>
          <a:lstStyle/>
          <a:p>
            <a:r>
              <a:rPr lang="en-GB"/>
              <a:t>Opetushallitus</a:t>
            </a:r>
            <a:endParaRPr lang="en-GB" dirty="0"/>
          </a:p>
        </p:txBody>
      </p:sp>
      <p:sp>
        <p:nvSpPr>
          <p:cNvPr id="6" name="Dian numeron paikkamerkki 5">
            <a:extLst>
              <a:ext uri="{FF2B5EF4-FFF2-40B4-BE49-F238E27FC236}">
                <a16:creationId xmlns:a16="http://schemas.microsoft.com/office/drawing/2014/main" id="{17CA5A3B-9CA6-45A9-9528-29103401AE21}"/>
              </a:ext>
            </a:extLst>
          </p:cNvPr>
          <p:cNvSpPr>
            <a:spLocks noGrp="1"/>
          </p:cNvSpPr>
          <p:nvPr>
            <p:ph type="sldNum" sz="quarter" idx="12"/>
          </p:nvPr>
        </p:nvSpPr>
        <p:spPr/>
        <p:txBody>
          <a:bodyPr/>
          <a:lstStyle/>
          <a:p>
            <a:fld id="{A6E131DE-DA31-4CDF-828A-8EB206A3CD12}" type="slidenum">
              <a:rPr lang="en-GB" smtClean="0"/>
              <a:t>6</a:t>
            </a:fld>
            <a:endParaRPr lang="en-GB"/>
          </a:p>
        </p:txBody>
      </p:sp>
    </p:spTree>
    <p:extLst>
      <p:ext uri="{BB962C8B-B14F-4D97-AF65-F5344CB8AC3E}">
        <p14:creationId xmlns:p14="http://schemas.microsoft.com/office/powerpoint/2010/main" val="378469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E0B978-4CD1-4D5C-84FC-1827125AED14}"/>
              </a:ext>
            </a:extLst>
          </p:cNvPr>
          <p:cNvSpPr>
            <a:spLocks noGrp="1"/>
          </p:cNvSpPr>
          <p:nvPr>
            <p:ph type="title"/>
          </p:nvPr>
        </p:nvSpPr>
        <p:spPr>
          <a:xfrm>
            <a:off x="789560" y="822329"/>
            <a:ext cx="10515600" cy="742836"/>
          </a:xfrm>
        </p:spPr>
        <p:txBody>
          <a:bodyPr/>
          <a:lstStyle/>
          <a:p>
            <a:r>
              <a:rPr lang="fi-FI" dirty="0"/>
              <a:t>Opetussuunnitelman perusteet</a:t>
            </a:r>
          </a:p>
        </p:txBody>
      </p:sp>
      <p:sp>
        <p:nvSpPr>
          <p:cNvPr id="3" name="Sisällön paikkamerkki 2">
            <a:extLst>
              <a:ext uri="{FF2B5EF4-FFF2-40B4-BE49-F238E27FC236}">
                <a16:creationId xmlns:a16="http://schemas.microsoft.com/office/drawing/2014/main" id="{E43B9D1C-E7D6-4063-A524-7C2AF21BCBD5}"/>
              </a:ext>
            </a:extLst>
          </p:cNvPr>
          <p:cNvSpPr>
            <a:spLocks noGrp="1"/>
          </p:cNvSpPr>
          <p:nvPr>
            <p:ph idx="1"/>
          </p:nvPr>
        </p:nvSpPr>
        <p:spPr>
          <a:xfrm>
            <a:off x="789560" y="1693889"/>
            <a:ext cx="5319410" cy="4483073"/>
          </a:xfrm>
        </p:spPr>
        <p:txBody>
          <a:bodyPr/>
          <a:lstStyle/>
          <a:p>
            <a:pPr marL="0" indent="0">
              <a:spcAft>
                <a:spcPts val="0"/>
              </a:spcAft>
              <a:buNone/>
            </a:pPr>
            <a:r>
              <a:rPr lang="fi-FI" b="1" dirty="0"/>
              <a:t>1-6lk</a:t>
            </a:r>
          </a:p>
          <a:p>
            <a:pPr>
              <a:spcAft>
                <a:spcPts val="0"/>
              </a:spcAft>
            </a:pPr>
            <a:r>
              <a:rPr lang="fi-FI" dirty="0"/>
              <a:t>Kasvaminen hyvään elämään</a:t>
            </a:r>
          </a:p>
          <a:p>
            <a:pPr>
              <a:spcAft>
                <a:spcPts val="0"/>
              </a:spcAft>
            </a:pPr>
            <a:r>
              <a:rPr lang="fi-FI" dirty="0"/>
              <a:t>Erilaisia elämäntapoja</a:t>
            </a:r>
          </a:p>
          <a:p>
            <a:pPr>
              <a:spcAft>
                <a:spcPts val="0"/>
              </a:spcAft>
            </a:pPr>
            <a:r>
              <a:rPr lang="fi-FI" dirty="0"/>
              <a:t>Yhteiselämän perusteita</a:t>
            </a:r>
          </a:p>
          <a:p>
            <a:pPr>
              <a:spcAft>
                <a:spcPts val="0"/>
              </a:spcAft>
            </a:pPr>
            <a:r>
              <a:rPr lang="fi-FI" dirty="0"/>
              <a:t>Luonto ja kestävä tulevaisuus</a:t>
            </a:r>
          </a:p>
          <a:p>
            <a:pPr marL="0" indent="0">
              <a:spcAft>
                <a:spcPts val="0"/>
              </a:spcAft>
              <a:buNone/>
            </a:pPr>
            <a:endParaRPr lang="fi-FI" dirty="0"/>
          </a:p>
          <a:p>
            <a:pPr marL="0" indent="0">
              <a:spcAft>
                <a:spcPts val="0"/>
              </a:spcAft>
              <a:buNone/>
            </a:pPr>
            <a:r>
              <a:rPr lang="fi-FI" b="1" dirty="0"/>
              <a:t>7-9lk</a:t>
            </a:r>
          </a:p>
          <a:p>
            <a:pPr>
              <a:spcAft>
                <a:spcPts val="0"/>
              </a:spcAft>
            </a:pPr>
            <a:r>
              <a:rPr lang="fi-FI" dirty="0"/>
              <a:t>Katsomus ja kulttuuri</a:t>
            </a:r>
          </a:p>
          <a:p>
            <a:pPr>
              <a:spcAft>
                <a:spcPts val="0"/>
              </a:spcAft>
            </a:pPr>
            <a:r>
              <a:rPr lang="fi-FI" dirty="0"/>
              <a:t>Etiikan perusteita  </a:t>
            </a:r>
          </a:p>
          <a:p>
            <a:pPr>
              <a:spcAft>
                <a:spcPts val="0"/>
              </a:spcAft>
            </a:pPr>
            <a:r>
              <a:rPr lang="fi-FI" dirty="0"/>
              <a:t>Ihmisoikeudet ja kestävä tulevaisuus</a:t>
            </a:r>
          </a:p>
        </p:txBody>
      </p:sp>
      <p:sp>
        <p:nvSpPr>
          <p:cNvPr id="4" name="Päivämäärän paikkamerkki 3">
            <a:extLst>
              <a:ext uri="{FF2B5EF4-FFF2-40B4-BE49-F238E27FC236}">
                <a16:creationId xmlns:a16="http://schemas.microsoft.com/office/drawing/2014/main" id="{13364BCC-EEBC-4AB7-81B3-4F83A8EB43B2}"/>
              </a:ext>
            </a:extLst>
          </p:cNvPr>
          <p:cNvSpPr>
            <a:spLocks noGrp="1"/>
          </p:cNvSpPr>
          <p:nvPr>
            <p:ph type="dt" sz="half" idx="10"/>
          </p:nvPr>
        </p:nvSpPr>
        <p:spPr/>
        <p:txBody>
          <a:bodyPr/>
          <a:lstStyle/>
          <a:p>
            <a:fld id="{5A93E190-C3B8-4F0D-BC5A-414A6F0316F6}" type="datetime1">
              <a:rPr lang="en-GB" smtClean="0"/>
              <a:t>22/11/2018</a:t>
            </a:fld>
            <a:endParaRPr lang="en-GB"/>
          </a:p>
        </p:txBody>
      </p:sp>
      <p:sp>
        <p:nvSpPr>
          <p:cNvPr id="5" name="Alatunnisteen paikkamerkki 4">
            <a:extLst>
              <a:ext uri="{FF2B5EF4-FFF2-40B4-BE49-F238E27FC236}">
                <a16:creationId xmlns:a16="http://schemas.microsoft.com/office/drawing/2014/main" id="{F876810D-8226-486B-8015-A15B38F9E0DF}"/>
              </a:ext>
            </a:extLst>
          </p:cNvPr>
          <p:cNvSpPr>
            <a:spLocks noGrp="1"/>
          </p:cNvSpPr>
          <p:nvPr>
            <p:ph type="ftr" sz="quarter" idx="11"/>
          </p:nvPr>
        </p:nvSpPr>
        <p:spPr/>
        <p:txBody>
          <a:bodyPr/>
          <a:lstStyle/>
          <a:p>
            <a:r>
              <a:rPr lang="en-GB"/>
              <a:t>Opetushallitus</a:t>
            </a:r>
            <a:endParaRPr lang="en-GB" dirty="0"/>
          </a:p>
        </p:txBody>
      </p:sp>
      <p:sp>
        <p:nvSpPr>
          <p:cNvPr id="6" name="Dian numeron paikkamerkki 5">
            <a:extLst>
              <a:ext uri="{FF2B5EF4-FFF2-40B4-BE49-F238E27FC236}">
                <a16:creationId xmlns:a16="http://schemas.microsoft.com/office/drawing/2014/main" id="{720427B5-8EFC-4E07-9476-1E71C6336A48}"/>
              </a:ext>
            </a:extLst>
          </p:cNvPr>
          <p:cNvSpPr>
            <a:spLocks noGrp="1"/>
          </p:cNvSpPr>
          <p:nvPr>
            <p:ph type="sldNum" sz="quarter" idx="12"/>
          </p:nvPr>
        </p:nvSpPr>
        <p:spPr/>
        <p:txBody>
          <a:bodyPr/>
          <a:lstStyle/>
          <a:p>
            <a:fld id="{A6E131DE-DA31-4CDF-828A-8EB206A3CD12}" type="slidenum">
              <a:rPr lang="en-GB" smtClean="0"/>
              <a:t>7</a:t>
            </a:fld>
            <a:endParaRPr lang="en-GB"/>
          </a:p>
        </p:txBody>
      </p:sp>
      <p:sp>
        <p:nvSpPr>
          <p:cNvPr id="8" name="Tekstiruutu 7">
            <a:extLst>
              <a:ext uri="{FF2B5EF4-FFF2-40B4-BE49-F238E27FC236}">
                <a16:creationId xmlns:a16="http://schemas.microsoft.com/office/drawing/2014/main" id="{6C12AB7B-0D74-4800-A365-8E990A1D63CA}"/>
              </a:ext>
            </a:extLst>
          </p:cNvPr>
          <p:cNvSpPr txBox="1"/>
          <p:nvPr/>
        </p:nvSpPr>
        <p:spPr>
          <a:xfrm>
            <a:off x="6108970" y="1693889"/>
            <a:ext cx="5613338" cy="4154984"/>
          </a:xfrm>
          <a:prstGeom prst="rect">
            <a:avLst/>
          </a:prstGeom>
          <a:noFill/>
        </p:spPr>
        <p:txBody>
          <a:bodyPr wrap="square" rtlCol="0">
            <a:spAutoFit/>
          </a:bodyPr>
          <a:lstStyle/>
          <a:p>
            <a:r>
              <a:rPr lang="fi-FI" sz="2400" b="1" dirty="0"/>
              <a:t>Lukio</a:t>
            </a:r>
          </a:p>
          <a:p>
            <a:r>
              <a:rPr lang="fi-FI" sz="2400" dirty="0"/>
              <a:t>Pakolliset:</a:t>
            </a:r>
          </a:p>
          <a:p>
            <a:r>
              <a:rPr lang="fi-FI" sz="2400" dirty="0"/>
              <a:t>- Maailmankatsomus ja kriittinen ajattelu </a:t>
            </a:r>
          </a:p>
          <a:p>
            <a:r>
              <a:rPr lang="fi-FI" sz="2400" dirty="0"/>
              <a:t>- Ihminen, identiteetti ja hyvä elämä</a:t>
            </a:r>
          </a:p>
          <a:p>
            <a:endParaRPr lang="fi-FI" sz="2400" dirty="0"/>
          </a:p>
          <a:p>
            <a:r>
              <a:rPr lang="fi-FI" sz="2400" dirty="0"/>
              <a:t>Vapaaehtoiset:</a:t>
            </a:r>
          </a:p>
          <a:p>
            <a:r>
              <a:rPr lang="fi-FI" sz="2400" dirty="0"/>
              <a:t>- Yksilö ja yhteisö</a:t>
            </a:r>
          </a:p>
          <a:p>
            <a:r>
              <a:rPr lang="fi-FI" sz="2400" dirty="0"/>
              <a:t>- Kulttuurit katsomuksen muovaajina</a:t>
            </a:r>
          </a:p>
          <a:p>
            <a:r>
              <a:rPr lang="fi-FI" sz="2400" dirty="0"/>
              <a:t>- Katsomusten maailma</a:t>
            </a:r>
          </a:p>
          <a:p>
            <a:r>
              <a:rPr lang="fi-FI" sz="2400" dirty="0"/>
              <a:t>- Teknologia, maailmankatsomukset ja ihmiskunnan tulevaisuus</a:t>
            </a:r>
          </a:p>
        </p:txBody>
      </p:sp>
    </p:spTree>
    <p:extLst>
      <p:ext uri="{BB962C8B-B14F-4D97-AF65-F5344CB8AC3E}">
        <p14:creationId xmlns:p14="http://schemas.microsoft.com/office/powerpoint/2010/main" val="364274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7739A-878E-4330-AEDB-996E53A31D8F}"/>
              </a:ext>
            </a:extLst>
          </p:cNvPr>
          <p:cNvSpPr>
            <a:spLocks noGrp="1"/>
          </p:cNvSpPr>
          <p:nvPr>
            <p:ph type="title"/>
          </p:nvPr>
        </p:nvSpPr>
        <p:spPr>
          <a:xfrm>
            <a:off x="789560" y="822328"/>
            <a:ext cx="10515600" cy="871561"/>
          </a:xfrm>
        </p:spPr>
        <p:txBody>
          <a:bodyPr/>
          <a:lstStyle/>
          <a:p>
            <a:r>
              <a:rPr lang="fi-FI" dirty="0"/>
              <a:t>Oppimateriaalitilanne on hyvä</a:t>
            </a:r>
          </a:p>
        </p:txBody>
      </p:sp>
      <p:sp>
        <p:nvSpPr>
          <p:cNvPr id="3" name="Sisällön paikkamerkki 2">
            <a:extLst>
              <a:ext uri="{FF2B5EF4-FFF2-40B4-BE49-F238E27FC236}">
                <a16:creationId xmlns:a16="http://schemas.microsoft.com/office/drawing/2014/main" id="{CD80ABF2-66D1-4631-9137-3AC95418FD45}"/>
              </a:ext>
            </a:extLst>
          </p:cNvPr>
          <p:cNvSpPr>
            <a:spLocks noGrp="1"/>
          </p:cNvSpPr>
          <p:nvPr>
            <p:ph idx="1"/>
          </p:nvPr>
        </p:nvSpPr>
        <p:spPr>
          <a:xfrm>
            <a:off x="789560" y="1394085"/>
            <a:ext cx="4328808" cy="4782878"/>
          </a:xfrm>
        </p:spPr>
        <p:txBody>
          <a:bodyPr/>
          <a:lstStyle/>
          <a:p>
            <a:pPr marL="0" indent="0">
              <a:spcAft>
                <a:spcPts val="0"/>
              </a:spcAft>
              <a:buNone/>
            </a:pPr>
            <a:r>
              <a:rPr lang="fi-FI" dirty="0"/>
              <a:t>1-2lk</a:t>
            </a:r>
          </a:p>
          <a:p>
            <a:pPr marL="0" indent="0">
              <a:spcAft>
                <a:spcPts val="0"/>
              </a:spcAft>
              <a:buNone/>
            </a:pPr>
            <a:r>
              <a:rPr lang="fi-FI" dirty="0"/>
              <a:t>OPH: nettiaineisto opettajalle</a:t>
            </a:r>
          </a:p>
          <a:p>
            <a:pPr marL="0" indent="0">
              <a:spcAft>
                <a:spcPts val="0"/>
              </a:spcAft>
              <a:buNone/>
            </a:pPr>
            <a:r>
              <a:rPr lang="fi-FI" dirty="0"/>
              <a:t>Otava: Apollo </a:t>
            </a:r>
          </a:p>
          <a:p>
            <a:pPr marL="0" indent="0">
              <a:spcAft>
                <a:spcPts val="0"/>
              </a:spcAft>
              <a:buNone/>
            </a:pPr>
            <a:r>
              <a:rPr lang="fi-FI" dirty="0" err="1"/>
              <a:t>Sanomapro</a:t>
            </a:r>
            <a:r>
              <a:rPr lang="fi-FI" dirty="0"/>
              <a:t>: Aatos tulossa 2019</a:t>
            </a:r>
          </a:p>
          <a:p>
            <a:pPr marL="0" indent="0">
              <a:spcAft>
                <a:spcPts val="0"/>
              </a:spcAft>
              <a:buNone/>
            </a:pPr>
            <a:endParaRPr lang="fi-FI" dirty="0"/>
          </a:p>
          <a:p>
            <a:pPr marL="0" indent="0">
              <a:spcAft>
                <a:spcPts val="0"/>
              </a:spcAft>
              <a:buNone/>
            </a:pPr>
            <a:r>
              <a:rPr lang="fi-FI" dirty="0"/>
              <a:t>3-6lk</a:t>
            </a:r>
          </a:p>
          <a:p>
            <a:pPr marL="0" indent="0">
              <a:spcAft>
                <a:spcPts val="0"/>
              </a:spcAft>
              <a:buNone/>
            </a:pPr>
            <a:r>
              <a:rPr lang="fi-FI" dirty="0"/>
              <a:t>OPH:</a:t>
            </a:r>
          </a:p>
          <a:p>
            <a:pPr marL="0" indent="0">
              <a:spcAft>
                <a:spcPts val="0"/>
              </a:spcAft>
              <a:buNone/>
            </a:pPr>
            <a:r>
              <a:rPr lang="fi-FI" dirty="0"/>
              <a:t>Miina ja Ville -sarja, 4osaa</a:t>
            </a:r>
          </a:p>
          <a:p>
            <a:pPr marL="0" indent="0">
              <a:spcAft>
                <a:spcPts val="0"/>
              </a:spcAft>
              <a:buNone/>
            </a:pPr>
            <a:r>
              <a:rPr lang="fi-FI" dirty="0"/>
              <a:t>Hyvän elämän peili, tulossa 2018 </a:t>
            </a:r>
          </a:p>
          <a:p>
            <a:pPr marL="0" indent="0">
              <a:spcAft>
                <a:spcPts val="0"/>
              </a:spcAft>
              <a:buNone/>
            </a:pPr>
            <a:r>
              <a:rPr lang="fi-FI" dirty="0"/>
              <a:t>Maailman peili, tulossa 2018</a:t>
            </a:r>
          </a:p>
          <a:p>
            <a:pPr marL="0" indent="0">
              <a:spcAft>
                <a:spcPts val="0"/>
              </a:spcAft>
              <a:buNone/>
            </a:pPr>
            <a:endParaRPr lang="fi-FI" dirty="0"/>
          </a:p>
          <a:p>
            <a:pPr marL="0" indent="0">
              <a:spcAft>
                <a:spcPts val="0"/>
              </a:spcAft>
              <a:buNone/>
            </a:pPr>
            <a:r>
              <a:rPr lang="fi-FI" dirty="0"/>
              <a:t>7-9lk</a:t>
            </a:r>
          </a:p>
          <a:p>
            <a:pPr marL="0" indent="0">
              <a:spcAft>
                <a:spcPts val="0"/>
              </a:spcAft>
              <a:buNone/>
            </a:pPr>
            <a:r>
              <a:rPr lang="fi-FI" dirty="0" err="1"/>
              <a:t>Feto</a:t>
            </a:r>
            <a:r>
              <a:rPr lang="fi-FI" dirty="0"/>
              <a:t> ja Otava: Kompassi </a:t>
            </a:r>
          </a:p>
          <a:p>
            <a:pPr marL="0" indent="0">
              <a:spcAft>
                <a:spcPts val="0"/>
              </a:spcAft>
              <a:buNone/>
            </a:pPr>
            <a:r>
              <a:rPr lang="fi-FI" dirty="0"/>
              <a:t>Edita: Uniikki</a:t>
            </a:r>
          </a:p>
          <a:p>
            <a:pPr marL="0" indent="0">
              <a:spcAft>
                <a:spcPts val="0"/>
              </a:spcAft>
              <a:buNone/>
            </a:pPr>
            <a:endParaRPr lang="fi-FI" dirty="0"/>
          </a:p>
        </p:txBody>
      </p:sp>
      <p:sp>
        <p:nvSpPr>
          <p:cNvPr id="4" name="Päivämäärän paikkamerkki 3">
            <a:extLst>
              <a:ext uri="{FF2B5EF4-FFF2-40B4-BE49-F238E27FC236}">
                <a16:creationId xmlns:a16="http://schemas.microsoft.com/office/drawing/2014/main" id="{218C7D2D-FF91-409B-91EC-B9E275CCACA5}"/>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F9D48BE1-9CB1-4F6A-B2EA-1019A9601D65}"/>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B9342E33-F424-41B0-87E9-CCA5E8E907A3}"/>
              </a:ext>
            </a:extLst>
          </p:cNvPr>
          <p:cNvSpPr>
            <a:spLocks noGrp="1"/>
          </p:cNvSpPr>
          <p:nvPr>
            <p:ph type="sldNum" sz="quarter" idx="12"/>
          </p:nvPr>
        </p:nvSpPr>
        <p:spPr/>
        <p:txBody>
          <a:bodyPr/>
          <a:lstStyle/>
          <a:p>
            <a:fld id="{A6E131DE-DA31-4CDF-828A-8EB206A3CD12}" type="slidenum">
              <a:rPr lang="en-GB" smtClean="0"/>
              <a:t>8</a:t>
            </a:fld>
            <a:endParaRPr lang="en-GB"/>
          </a:p>
        </p:txBody>
      </p:sp>
      <p:sp>
        <p:nvSpPr>
          <p:cNvPr id="7" name="Tekstiruutu 6">
            <a:extLst>
              <a:ext uri="{FF2B5EF4-FFF2-40B4-BE49-F238E27FC236}">
                <a16:creationId xmlns:a16="http://schemas.microsoft.com/office/drawing/2014/main" id="{D9E0671B-815B-4848-A613-02EA13A94476}"/>
              </a:ext>
            </a:extLst>
          </p:cNvPr>
          <p:cNvSpPr txBox="1"/>
          <p:nvPr/>
        </p:nvSpPr>
        <p:spPr>
          <a:xfrm>
            <a:off x="5531370" y="2091111"/>
            <a:ext cx="6660629" cy="2308324"/>
          </a:xfrm>
          <a:prstGeom prst="rect">
            <a:avLst/>
          </a:prstGeom>
          <a:noFill/>
        </p:spPr>
        <p:txBody>
          <a:bodyPr wrap="square" rtlCol="0">
            <a:spAutoFit/>
          </a:bodyPr>
          <a:lstStyle/>
          <a:p>
            <a:r>
              <a:rPr lang="fi-FI" sz="2400" dirty="0"/>
              <a:t>Lukio</a:t>
            </a:r>
          </a:p>
          <a:p>
            <a:r>
              <a:rPr lang="fi-FI" sz="2400" dirty="0" err="1"/>
              <a:t>Tabletkoulu</a:t>
            </a:r>
            <a:r>
              <a:rPr lang="fi-FI" sz="2400" dirty="0"/>
              <a:t>: kaikki lukion kurssit 1-2-3-4-5-6</a:t>
            </a:r>
          </a:p>
          <a:p>
            <a:endParaRPr lang="fi-FI" sz="2400" dirty="0"/>
          </a:p>
          <a:p>
            <a:r>
              <a:rPr lang="fi-FI" sz="2400" dirty="0"/>
              <a:t>Opintoverkko: kurssit 1-2-3</a:t>
            </a:r>
          </a:p>
          <a:p>
            <a:endParaRPr lang="fi-FI" sz="2400" dirty="0"/>
          </a:p>
          <a:p>
            <a:r>
              <a:rPr lang="fi-FI" altLang="fi-FI" sz="2400" dirty="0" err="1"/>
              <a:t>SanomaPro</a:t>
            </a:r>
            <a:r>
              <a:rPr lang="fi-FI" altLang="fi-FI" sz="2400" dirty="0"/>
              <a:t>: Dialogi-sarja </a:t>
            </a:r>
          </a:p>
        </p:txBody>
      </p:sp>
      <p:sp>
        <p:nvSpPr>
          <p:cNvPr id="8" name="Tekstiruutu 7">
            <a:extLst>
              <a:ext uri="{FF2B5EF4-FFF2-40B4-BE49-F238E27FC236}">
                <a16:creationId xmlns:a16="http://schemas.microsoft.com/office/drawing/2014/main" id="{084A0CB1-5A9D-4706-9D63-386B19C0A03D}"/>
              </a:ext>
            </a:extLst>
          </p:cNvPr>
          <p:cNvSpPr txBox="1"/>
          <p:nvPr/>
        </p:nvSpPr>
        <p:spPr>
          <a:xfrm>
            <a:off x="5411449" y="4867181"/>
            <a:ext cx="5000389" cy="1077218"/>
          </a:xfrm>
          <a:prstGeom prst="rect">
            <a:avLst/>
          </a:prstGeom>
          <a:noFill/>
        </p:spPr>
        <p:txBody>
          <a:bodyPr wrap="square" rtlCol="0">
            <a:spAutoFit/>
          </a:bodyPr>
          <a:lstStyle/>
          <a:p>
            <a:r>
              <a:rPr lang="fi-FI" sz="3200" dirty="0"/>
              <a:t>Ensimmäisen kerran kaikkiin oppimääriin materiaali</a:t>
            </a:r>
          </a:p>
        </p:txBody>
      </p:sp>
    </p:spTree>
    <p:extLst>
      <p:ext uri="{BB962C8B-B14F-4D97-AF65-F5344CB8AC3E}">
        <p14:creationId xmlns:p14="http://schemas.microsoft.com/office/powerpoint/2010/main" val="209746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873422-20CF-494F-9A35-DD395838C141}"/>
              </a:ext>
            </a:extLst>
          </p:cNvPr>
          <p:cNvSpPr>
            <a:spLocks noGrp="1"/>
          </p:cNvSpPr>
          <p:nvPr>
            <p:ph type="title"/>
          </p:nvPr>
        </p:nvSpPr>
        <p:spPr>
          <a:xfrm>
            <a:off x="789560" y="822329"/>
            <a:ext cx="10515600" cy="676688"/>
          </a:xfrm>
        </p:spPr>
        <p:txBody>
          <a:bodyPr/>
          <a:lstStyle/>
          <a:p>
            <a:r>
              <a:rPr lang="fi-FI" dirty="0"/>
              <a:t>… eikä siinä vielä kaikki</a:t>
            </a:r>
          </a:p>
        </p:txBody>
      </p:sp>
      <p:sp>
        <p:nvSpPr>
          <p:cNvPr id="3" name="Sisällön paikkamerkki 2">
            <a:extLst>
              <a:ext uri="{FF2B5EF4-FFF2-40B4-BE49-F238E27FC236}">
                <a16:creationId xmlns:a16="http://schemas.microsoft.com/office/drawing/2014/main" id="{0C8E84DB-7A58-45AE-829E-85D805A23707}"/>
              </a:ext>
            </a:extLst>
          </p:cNvPr>
          <p:cNvSpPr>
            <a:spLocks noGrp="1"/>
          </p:cNvSpPr>
          <p:nvPr>
            <p:ph idx="1"/>
          </p:nvPr>
        </p:nvSpPr>
        <p:spPr>
          <a:xfrm>
            <a:off x="789560" y="1499017"/>
            <a:ext cx="10515600" cy="4677945"/>
          </a:xfrm>
        </p:spPr>
        <p:txBody>
          <a:bodyPr/>
          <a:lstStyle/>
          <a:p>
            <a:pPr marL="0" indent="0">
              <a:spcAft>
                <a:spcPts val="0"/>
              </a:spcAft>
              <a:buNone/>
            </a:pPr>
            <a:r>
              <a:rPr lang="fi-FI" dirty="0"/>
              <a:t>N&amp;N ja OPH: </a:t>
            </a:r>
          </a:p>
          <a:p>
            <a:pPr marL="0" indent="0">
              <a:spcAft>
                <a:spcPts val="0"/>
              </a:spcAft>
              <a:buNone/>
            </a:pPr>
            <a:r>
              <a:rPr lang="fi-FI" b="1" dirty="0"/>
              <a:t>Elämänkatsomustiedon didaktiikka. Opas ja käsikirja </a:t>
            </a:r>
            <a:r>
              <a:rPr lang="fi-FI" dirty="0"/>
              <a:t>(Tomperi, Salmenkivi, Elo)</a:t>
            </a:r>
          </a:p>
          <a:p>
            <a:pPr marL="0" indent="0">
              <a:spcAft>
                <a:spcPts val="0"/>
              </a:spcAft>
              <a:buNone/>
            </a:pPr>
            <a:r>
              <a:rPr lang="fi-FI" dirty="0"/>
              <a:t>Tulossa 2019</a:t>
            </a:r>
          </a:p>
          <a:p>
            <a:pPr marL="0" indent="0">
              <a:spcAft>
                <a:spcPts val="0"/>
              </a:spcAft>
              <a:buNone/>
            </a:pPr>
            <a:r>
              <a:rPr lang="fi-FI" dirty="0"/>
              <a:t> </a:t>
            </a:r>
          </a:p>
          <a:p>
            <a:pPr marL="0" indent="0">
              <a:spcAft>
                <a:spcPts val="0"/>
              </a:spcAft>
              <a:buNone/>
            </a:pPr>
            <a:r>
              <a:rPr lang="fi-FI" dirty="0"/>
              <a:t>1. ET oppiaineena </a:t>
            </a:r>
          </a:p>
          <a:p>
            <a:pPr marL="0" indent="0">
              <a:spcAft>
                <a:spcPts val="0"/>
              </a:spcAft>
              <a:buNone/>
            </a:pPr>
            <a:r>
              <a:rPr lang="fi-FI" dirty="0"/>
              <a:t>2  Säädökset </a:t>
            </a:r>
          </a:p>
          <a:p>
            <a:pPr marL="0" indent="0">
              <a:spcAft>
                <a:spcPts val="0"/>
              </a:spcAft>
              <a:buNone/>
            </a:pPr>
            <a:r>
              <a:rPr lang="fi-FI" dirty="0"/>
              <a:t>3. OPS-perusteet </a:t>
            </a:r>
          </a:p>
          <a:p>
            <a:pPr marL="0" indent="0">
              <a:spcAft>
                <a:spcPts val="0"/>
              </a:spcAft>
              <a:buNone/>
            </a:pPr>
            <a:r>
              <a:rPr lang="fi-FI" dirty="0"/>
              <a:t>4. Katsomus </a:t>
            </a:r>
            <a:r>
              <a:rPr lang="fi-FI" b="1" dirty="0"/>
              <a:t> </a:t>
            </a:r>
            <a:endParaRPr lang="fi-FI" dirty="0"/>
          </a:p>
          <a:p>
            <a:pPr marL="0" indent="0">
              <a:spcAft>
                <a:spcPts val="0"/>
              </a:spcAft>
              <a:buNone/>
            </a:pPr>
            <a:r>
              <a:rPr lang="fi-FI" dirty="0"/>
              <a:t>6. Etiikka ja hyvä elämä </a:t>
            </a:r>
          </a:p>
          <a:p>
            <a:pPr marL="0" indent="0">
              <a:spcAft>
                <a:spcPts val="0"/>
              </a:spcAft>
              <a:buNone/>
            </a:pPr>
            <a:r>
              <a:rPr lang="fi-FI" dirty="0"/>
              <a:t>7. Ihmisoikeudet </a:t>
            </a:r>
          </a:p>
          <a:p>
            <a:pPr marL="0" indent="0">
              <a:spcAft>
                <a:spcPts val="0"/>
              </a:spcAft>
              <a:buNone/>
            </a:pPr>
            <a:r>
              <a:rPr lang="fi-FI" dirty="0"/>
              <a:t>8. Kestävän tulevaisuuden rakentaminen </a:t>
            </a:r>
          </a:p>
          <a:p>
            <a:pPr marL="0" indent="0">
              <a:spcAft>
                <a:spcPts val="0"/>
              </a:spcAft>
              <a:buNone/>
            </a:pPr>
            <a:r>
              <a:rPr lang="fi-FI" dirty="0"/>
              <a:t>9. Menetelmiä ja työskentelytapoja</a:t>
            </a:r>
          </a:p>
          <a:p>
            <a:pPr marL="0" indent="0">
              <a:buNone/>
            </a:pPr>
            <a:endParaRPr lang="fi-FI" dirty="0"/>
          </a:p>
          <a:p>
            <a:pPr marL="0" indent="0">
              <a:buNone/>
            </a:pPr>
            <a:endParaRPr lang="fi-FI" dirty="0"/>
          </a:p>
          <a:p>
            <a:pPr marL="0" indent="0">
              <a:buNone/>
            </a:pPr>
            <a:endParaRPr lang="fi-FI" dirty="0"/>
          </a:p>
        </p:txBody>
      </p:sp>
      <p:sp>
        <p:nvSpPr>
          <p:cNvPr id="4" name="Päivämäärän paikkamerkki 3">
            <a:extLst>
              <a:ext uri="{FF2B5EF4-FFF2-40B4-BE49-F238E27FC236}">
                <a16:creationId xmlns:a16="http://schemas.microsoft.com/office/drawing/2014/main" id="{0CB080D6-5809-4711-864D-EFBA628BAC7E}"/>
              </a:ext>
            </a:extLst>
          </p:cNvPr>
          <p:cNvSpPr>
            <a:spLocks noGrp="1"/>
          </p:cNvSpPr>
          <p:nvPr>
            <p:ph type="dt" sz="half" idx="10"/>
          </p:nvPr>
        </p:nvSpPr>
        <p:spPr/>
        <p:txBody>
          <a:bodyPr/>
          <a:lstStyle/>
          <a:p>
            <a:fld id="{3B4D1DD6-A57F-432F-B3DA-3FB44A7235C5}" type="datetime1">
              <a:rPr lang="en-GB" smtClean="0"/>
              <a:t>22/11/2018</a:t>
            </a:fld>
            <a:endParaRPr lang="en-GB"/>
          </a:p>
        </p:txBody>
      </p:sp>
      <p:sp>
        <p:nvSpPr>
          <p:cNvPr id="5" name="Alatunnisteen paikkamerkki 4">
            <a:extLst>
              <a:ext uri="{FF2B5EF4-FFF2-40B4-BE49-F238E27FC236}">
                <a16:creationId xmlns:a16="http://schemas.microsoft.com/office/drawing/2014/main" id="{9D7E93BA-8FB9-49CF-AB59-DFD2CCFF863F}"/>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393A6F81-FB9C-410F-B8BE-877ECCE03314}"/>
              </a:ext>
            </a:extLst>
          </p:cNvPr>
          <p:cNvSpPr>
            <a:spLocks noGrp="1"/>
          </p:cNvSpPr>
          <p:nvPr>
            <p:ph type="sldNum" sz="quarter" idx="12"/>
          </p:nvPr>
        </p:nvSpPr>
        <p:spPr/>
        <p:txBody>
          <a:bodyPr/>
          <a:lstStyle/>
          <a:p>
            <a:fld id="{A6E131DE-DA31-4CDF-828A-8EB206A3CD12}" type="slidenum">
              <a:rPr lang="en-GB" smtClean="0"/>
              <a:t>9</a:t>
            </a:fld>
            <a:endParaRPr lang="en-GB"/>
          </a:p>
        </p:txBody>
      </p:sp>
    </p:spTree>
    <p:extLst>
      <p:ext uri="{BB962C8B-B14F-4D97-AF65-F5344CB8AC3E}">
        <p14:creationId xmlns:p14="http://schemas.microsoft.com/office/powerpoint/2010/main" val="649779645"/>
      </p:ext>
    </p:extLst>
  </p:cSld>
  <p:clrMapOvr>
    <a:masterClrMapping/>
  </p:clrMapOvr>
</p:sld>
</file>

<file path=ppt/theme/theme1.xml><?xml version="1.0" encoding="utf-8"?>
<a:theme xmlns:a="http://schemas.openxmlformats.org/drawingml/2006/main" name="OPH_malliesitys_v2017-01-11">
  <a:themeElements>
    <a:clrScheme name="OPH">
      <a:dk1>
        <a:sysClr val="windowText" lastClr="000000"/>
      </a:dk1>
      <a:lt1>
        <a:sysClr val="window" lastClr="FFFFFF"/>
      </a:lt1>
      <a:dk2>
        <a:srgbClr val="0041DC"/>
      </a:dk2>
      <a:lt2>
        <a:srgbClr val="E7E6E6"/>
      </a:lt2>
      <a:accent1>
        <a:srgbClr val="0041DC"/>
      </a:accent1>
      <a:accent2>
        <a:srgbClr val="5BCA13"/>
      </a:accent2>
      <a:accent3>
        <a:srgbClr val="82D4FF"/>
      </a:accent3>
      <a:accent4>
        <a:srgbClr val="FFE500"/>
      </a:accent4>
      <a:accent5>
        <a:srgbClr val="FF5000"/>
      </a:accent5>
      <a:accent6>
        <a:srgbClr val="C227B9"/>
      </a:accent6>
      <a:hlink>
        <a:srgbClr val="0563C1"/>
      </a:hlink>
      <a:folHlink>
        <a:srgbClr val="954F72"/>
      </a:folHlink>
    </a:clrScheme>
    <a:fontScheme name="OPH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H_malliesitys_v2016-12-27.potx" id="{33B8A95F-A2FD-4DF9-92B2-42FF91268AB1}" vid="{1518D60F-0F21-4C63-A737-55D117EA71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OPH_malliesitys_v2017-01-11</Template>
  <TotalTime>2914</TotalTime>
  <Words>1357</Words>
  <Application>Microsoft Office PowerPoint</Application>
  <PresentationFormat>Laajakuva</PresentationFormat>
  <Paragraphs>296</Paragraphs>
  <Slides>25</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25</vt:i4>
      </vt:variant>
    </vt:vector>
  </HeadingPairs>
  <TitlesOfParts>
    <vt:vector size="29" baseType="lpstr">
      <vt:lpstr>Arial</vt:lpstr>
      <vt:lpstr>Arial Narrow</vt:lpstr>
      <vt:lpstr>Calibri</vt:lpstr>
      <vt:lpstr>OPH_malliesitys_v2017-01-11</vt:lpstr>
      <vt:lpstr>Elämänkatsomustiedon tilanne</vt:lpstr>
      <vt:lpstr>Katsomusopetuksen järjestelyt</vt:lpstr>
      <vt:lpstr>Katsomusopetuksen järjestelyt</vt:lpstr>
      <vt:lpstr>ET-oppilasmäärät 2016</vt:lpstr>
      <vt:lpstr>Pääkaupunkiseutu ja isot kaupungit</vt:lpstr>
      <vt:lpstr>Uudet opetussuunnitelman perusteet perusopetus 2014, lukio 2015 ja 2018</vt:lpstr>
      <vt:lpstr>Opetussuunnitelman perusteet</vt:lpstr>
      <vt:lpstr>Oppimateriaalitilanne on hyvä</vt:lpstr>
      <vt:lpstr>… eikä siinä vielä kaikki</vt:lpstr>
      <vt:lpstr>Katsomusaineitten yhteisistä opetusjärjestelyistä kanteluita</vt:lpstr>
      <vt:lpstr>Tulevaisuus</vt:lpstr>
      <vt:lpstr>Kiitos!</vt:lpstr>
      <vt:lpstr>PowerPoint-esitys</vt:lpstr>
      <vt:lpstr>Koulujen toimintakulttuuri</vt:lpstr>
      <vt:lpstr>Laki selvä ja ohjeet olemassa, ei aina noudateta</vt:lpstr>
      <vt:lpstr>OPH 2017 ohje opetuksesta ja tilaisuuksista </vt:lpstr>
      <vt:lpstr>Ohjeissa ei uusia linjauksia, hiukan tiukempi</vt:lpstr>
      <vt:lpstr>OPH:n ohjeessa:</vt:lpstr>
      <vt:lpstr>OPH:n ohjeessa:</vt:lpstr>
      <vt:lpstr>Vantaan ja Oulun päätökset  (EOAK/2685/2017 14.2.18, EOAK/6540/2017 22.3.2018 </vt:lpstr>
      <vt:lpstr>Kanteluratkaisuissa tehtyjä linjauksia</vt:lpstr>
      <vt:lpstr>PowerPoint-esitys</vt:lpstr>
      <vt:lpstr>Tulevaa suuntaa viranomaislinjauksissa?</vt:lpstr>
      <vt:lpstr>Tulevaisuuden näkymiä</vt:lpstr>
      <vt:lpstr>Kiitos!</vt:lpstr>
    </vt:vector>
  </TitlesOfParts>
  <Company>Opetushallitus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aloitussivun otsikko, max 3 riviä Calibri Bold</dc:title>
  <dc:creator>Elo Satu</dc:creator>
  <cp:lastModifiedBy>Janne Gustafsson</cp:lastModifiedBy>
  <cp:revision>56</cp:revision>
  <dcterms:created xsi:type="dcterms:W3CDTF">2017-01-23T10:06:39Z</dcterms:created>
  <dcterms:modified xsi:type="dcterms:W3CDTF">2018-11-22T21:08:30Z</dcterms:modified>
</cp:coreProperties>
</file>